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sldIdLst>
    <p:sldId id="256" r:id="rId2"/>
    <p:sldId id="257" r:id="rId3"/>
    <p:sldId id="258" r:id="rId4"/>
    <p:sldId id="259" r:id="rId5"/>
    <p:sldId id="262" r:id="rId6"/>
    <p:sldId id="260" r:id="rId7"/>
    <p:sldId id="263" r:id="rId8"/>
    <p:sldId id="266" r:id="rId9"/>
    <p:sldId id="268" r:id="rId10"/>
    <p:sldId id="269" r:id="rId11"/>
    <p:sldId id="283" r:id="rId12"/>
    <p:sldId id="270" r:id="rId13"/>
    <p:sldId id="271" r:id="rId14"/>
    <p:sldId id="272" r:id="rId15"/>
    <p:sldId id="273" r:id="rId16"/>
    <p:sldId id="274" r:id="rId17"/>
    <p:sldId id="275" r:id="rId18"/>
    <p:sldId id="276" r:id="rId19"/>
    <p:sldId id="277" r:id="rId20"/>
    <p:sldId id="278" r:id="rId21"/>
    <p:sldId id="279" r:id="rId22"/>
    <p:sldId id="261" r:id="rId23"/>
    <p:sldId id="265"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1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94694"/>
  </p:normalViewPr>
  <p:slideViewPr>
    <p:cSldViewPr snapToGrid="0" snapToObjects="1">
      <p:cViewPr varScale="1">
        <p:scale>
          <a:sx n="82" d="100"/>
          <a:sy n="82" d="100"/>
        </p:scale>
        <p:origin x="1008"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LN Title Slide">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56C3B315-5F3D-3146-931A-FA95FE581A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48BE48-FD17-A644-95C8-BD93B0744A72}"/>
              </a:ext>
            </a:extLst>
          </p:cNvPr>
          <p:cNvSpPr>
            <a:spLocks noGrp="1"/>
          </p:cNvSpPr>
          <p:nvPr>
            <p:ph type="ctrTitle" hasCustomPrompt="1"/>
          </p:nvPr>
        </p:nvSpPr>
        <p:spPr>
          <a:xfrm>
            <a:off x="629477" y="1453736"/>
            <a:ext cx="9144000" cy="2387600"/>
          </a:xfrm>
          <a:prstGeom prst="rect">
            <a:avLst/>
          </a:prstGeom>
        </p:spPr>
        <p:txBody>
          <a:bodyPr anchor="b"/>
          <a:lstStyle>
            <a:lvl1pPr algn="l">
              <a:defRPr sz="12000" b="1" i="0" spc="-150">
                <a:solidFill>
                  <a:srgbClr val="274191"/>
                </a:solidFill>
                <a:latin typeface="Montserrat" pitchFamily="2" charset="77"/>
              </a:defRPr>
            </a:lvl1pPr>
          </a:lstStyle>
          <a:p>
            <a:r>
              <a:rPr lang="en-US" dirty="0"/>
              <a:t>Headline</a:t>
            </a:r>
          </a:p>
        </p:txBody>
      </p:sp>
      <p:sp>
        <p:nvSpPr>
          <p:cNvPr id="3" name="Subtitle 2">
            <a:extLst>
              <a:ext uri="{FF2B5EF4-FFF2-40B4-BE49-F238E27FC236}">
                <a16:creationId xmlns:a16="http://schemas.microsoft.com/office/drawing/2014/main" id="{6CA50527-187F-A845-BA79-05DEBDC091D6}"/>
              </a:ext>
            </a:extLst>
          </p:cNvPr>
          <p:cNvSpPr>
            <a:spLocks noGrp="1"/>
          </p:cNvSpPr>
          <p:nvPr>
            <p:ph type="subTitle" idx="1" hasCustomPrompt="1"/>
          </p:nvPr>
        </p:nvSpPr>
        <p:spPr>
          <a:xfrm>
            <a:off x="629477" y="3841336"/>
            <a:ext cx="9144000" cy="1655762"/>
          </a:xfrm>
          <a:prstGeom prst="rect">
            <a:avLst/>
          </a:prstGeom>
        </p:spPr>
        <p:txBody>
          <a:bodyPr/>
          <a:lstStyle>
            <a:lvl1pPr marL="0" indent="0" algn="l">
              <a:buNone/>
              <a:defRPr sz="1600" b="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text here</a:t>
            </a:r>
          </a:p>
        </p:txBody>
      </p:sp>
    </p:spTree>
    <p:extLst>
      <p:ext uri="{BB962C8B-B14F-4D97-AF65-F5344CB8AC3E}">
        <p14:creationId xmlns:p14="http://schemas.microsoft.com/office/powerpoint/2010/main" val="3671180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LN Content Slide">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70CE1ED1-C242-C749-859A-4F974A0DB7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6591339-1A82-3640-A75D-46054289BCE0}"/>
              </a:ext>
            </a:extLst>
          </p:cNvPr>
          <p:cNvSpPr>
            <a:spLocks noGrp="1"/>
          </p:cNvSpPr>
          <p:nvPr>
            <p:ph type="title" hasCustomPrompt="1"/>
          </p:nvPr>
        </p:nvSpPr>
        <p:spPr>
          <a:xfrm>
            <a:off x="838200" y="500062"/>
            <a:ext cx="10515600" cy="1325563"/>
          </a:xfrm>
          <a:prstGeom prst="rect">
            <a:avLst/>
          </a:prstGeom>
        </p:spPr>
        <p:txBody>
          <a:bodyPr/>
          <a:lstStyle>
            <a:lvl1pPr>
              <a:defRPr sz="4000" b="1" i="0" spc="0">
                <a:solidFill>
                  <a:srgbClr val="274191"/>
                </a:solidFill>
                <a:latin typeface="Montserrat" pitchFamily="2" charset="77"/>
              </a:defRPr>
            </a:lvl1pPr>
          </a:lstStyle>
          <a:p>
            <a:r>
              <a:rPr lang="en-US" dirty="0"/>
              <a:t>Title</a:t>
            </a:r>
          </a:p>
        </p:txBody>
      </p:sp>
      <p:sp>
        <p:nvSpPr>
          <p:cNvPr id="3" name="Content Placeholder 2">
            <a:extLst>
              <a:ext uri="{FF2B5EF4-FFF2-40B4-BE49-F238E27FC236}">
                <a16:creationId xmlns:a16="http://schemas.microsoft.com/office/drawing/2014/main" id="{8E9EB2C3-ECB3-6E41-8FD2-0DA5F1856E66}"/>
              </a:ext>
            </a:extLst>
          </p:cNvPr>
          <p:cNvSpPr>
            <a:spLocks noGrp="1"/>
          </p:cNvSpPr>
          <p:nvPr>
            <p:ph idx="1" hasCustomPrompt="1"/>
          </p:nvPr>
        </p:nvSpPr>
        <p:spPr>
          <a:xfrm>
            <a:off x="838200" y="1825625"/>
            <a:ext cx="10515600" cy="4351338"/>
          </a:xfrm>
          <a:prstGeom prst="rect">
            <a:avLst/>
          </a:prstGeom>
        </p:spPr>
        <p:txBody>
          <a:bodyPr/>
          <a:lstStyle>
            <a:lvl1pPr marL="0" indent="0">
              <a:buNone/>
              <a:defRPr sz="1600" b="0" i="0">
                <a:latin typeface="Montserrat" pitchFamily="2" charset="77"/>
              </a:defRPr>
            </a:lvl1pPr>
          </a:lstStyle>
          <a:p>
            <a:pPr lvl="0"/>
            <a:r>
              <a:rPr lang="en-US" dirty="0"/>
              <a:t>Insert text here</a:t>
            </a:r>
          </a:p>
        </p:txBody>
      </p:sp>
    </p:spTree>
    <p:extLst>
      <p:ext uri="{BB962C8B-B14F-4D97-AF65-F5344CB8AC3E}">
        <p14:creationId xmlns:p14="http://schemas.microsoft.com/office/powerpoint/2010/main" val="70966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167305"/>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hyperlink" Target="http://www.nln.org/docs/default-source/default-document-library/cne-renewal-credit-guide_2020.pdf?sfvrsn=2"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hyperlink" Target="http://www.nln.org/Certification-for-Nurse-Educators/cne/recertification" TargetMode="Externa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hyperlink" Target="http://www.nln.org/Certification-for-Nurse-Educators/cne/registration"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hyperlink" Target="mailto:certification@nln.org"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812E-46AB-3B47-A73E-6A401AFC5508}"/>
              </a:ext>
            </a:extLst>
          </p:cNvPr>
          <p:cNvSpPr>
            <a:spLocks noGrp="1"/>
          </p:cNvSpPr>
          <p:nvPr>
            <p:ph type="ctrTitle"/>
          </p:nvPr>
        </p:nvSpPr>
        <p:spPr/>
        <p:txBody>
          <a:bodyPr/>
          <a:lstStyle/>
          <a:p>
            <a:r>
              <a:rPr lang="en-US" sz="6600" dirty="0"/>
              <a:t>CNE Renewal Process </a:t>
            </a:r>
          </a:p>
        </p:txBody>
      </p:sp>
      <p:sp>
        <p:nvSpPr>
          <p:cNvPr id="3" name="Subtitle 2">
            <a:extLst>
              <a:ext uri="{FF2B5EF4-FFF2-40B4-BE49-F238E27FC236}">
                <a16:creationId xmlns:a16="http://schemas.microsoft.com/office/drawing/2014/main" id="{0058E4D9-58A6-394A-9800-9FD0A12F4ED2}"/>
              </a:ext>
            </a:extLst>
          </p:cNvPr>
          <p:cNvSpPr>
            <a:spLocks noGrp="1"/>
          </p:cNvSpPr>
          <p:nvPr>
            <p:ph type="subTitle" idx="1"/>
          </p:nvPr>
        </p:nvSpPr>
        <p:spPr/>
        <p:txBody>
          <a:bodyPr/>
          <a:lstStyle/>
          <a:p>
            <a:r>
              <a:rPr lang="en-US" dirty="0"/>
              <a:t>CNE Board of Commissioners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0162843"/>
      </p:ext>
    </p:extLst>
  </p:cSld>
  <p:clrMapOvr>
    <a:masterClrMapping/>
  </p:clrMapOvr>
  <mc:AlternateContent xmlns:mc="http://schemas.openxmlformats.org/markup-compatibility/2006" xmlns:p14="http://schemas.microsoft.com/office/powerpoint/2010/main">
    <mc:Choice Requires="p14">
      <p:transition spd="slow" p14:dur="2000" advTm="30599"/>
    </mc:Choice>
    <mc:Fallback xmlns="">
      <p:transition spd="slow" advTm="3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997527" y="1690254"/>
            <a:ext cx="9836728" cy="4294909"/>
          </a:xfrm>
          <a:prstGeom prst="rect">
            <a:avLst/>
          </a:prstGeom>
        </p:spPr>
      </p:pic>
      <p:sp>
        <p:nvSpPr>
          <p:cNvPr id="6" name="Title 1"/>
          <p:cNvSpPr>
            <a:spLocks noGrp="1"/>
          </p:cNvSpPr>
          <p:nvPr>
            <p:ph type="title"/>
          </p:nvPr>
        </p:nvSpPr>
        <p:spPr>
          <a:xfrm>
            <a:off x="897082" y="500062"/>
            <a:ext cx="10515600" cy="1325563"/>
          </a:xfrm>
        </p:spPr>
        <p:txBody>
          <a:bodyPr/>
          <a:lstStyle/>
          <a:p>
            <a:r>
              <a:rPr lang="en-US" dirty="0"/>
              <a:t>Menu</a:t>
            </a:r>
          </a:p>
        </p:txBody>
      </p:sp>
      <p:sp>
        <p:nvSpPr>
          <p:cNvPr id="2" name="Rectangle 1"/>
          <p:cNvSpPr/>
          <p:nvPr/>
        </p:nvSpPr>
        <p:spPr>
          <a:xfrm>
            <a:off x="609599" y="1367088"/>
            <a:ext cx="10224655" cy="369332"/>
          </a:xfrm>
          <a:prstGeom prst="rect">
            <a:avLst/>
          </a:prstGeom>
        </p:spPr>
        <p:txBody>
          <a:bodyPr wrap="square">
            <a:spAutoFit/>
          </a:bodyPr>
          <a:lstStyle/>
          <a:p>
            <a:r>
              <a:rPr lang="en-US" dirty="0"/>
              <a:t>Under the left-hand side Menu box select: CNE Renewal by Credits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550808"/>
      </p:ext>
    </p:extLst>
  </p:cSld>
  <p:clrMapOvr>
    <a:masterClrMapping/>
  </p:clrMapOvr>
  <mc:AlternateContent xmlns:mc="http://schemas.openxmlformats.org/markup-compatibility/2006" xmlns:p14="http://schemas.microsoft.com/office/powerpoint/2010/main">
    <mc:Choice Requires="p14">
      <p:transition spd="slow" p14:dur="2000" advTm="33792"/>
    </mc:Choice>
    <mc:Fallback xmlns="">
      <p:transition spd="slow" advTm="33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082" y="500062"/>
            <a:ext cx="10515600" cy="1325563"/>
          </a:xfrm>
        </p:spPr>
        <p:txBody>
          <a:bodyPr/>
          <a:lstStyle/>
          <a:p>
            <a:r>
              <a:rPr lang="en-US" dirty="0"/>
              <a:t>Starting application for the first time</a:t>
            </a:r>
          </a:p>
        </p:txBody>
      </p:sp>
      <p:pic>
        <p:nvPicPr>
          <p:cNvPr id="5" name="Content Placeholder 4"/>
          <p:cNvPicPr>
            <a:picLocks noGrp="1" noChangeAspect="1"/>
          </p:cNvPicPr>
          <p:nvPr>
            <p:ph idx="1"/>
          </p:nvPr>
        </p:nvPicPr>
        <p:blipFill>
          <a:blip r:embed="rId4"/>
          <a:stretch>
            <a:fillRect/>
          </a:stretch>
        </p:blipFill>
        <p:spPr>
          <a:xfrm>
            <a:off x="1243143" y="1423989"/>
            <a:ext cx="9042140" cy="4159394"/>
          </a:xfrm>
          <a:prstGeom prst="rect">
            <a:avLst/>
          </a:prstGeom>
        </p:spPr>
      </p:pic>
      <p:sp>
        <p:nvSpPr>
          <p:cNvPr id="6" name="TextBox 5"/>
          <p:cNvSpPr txBox="1"/>
          <p:nvPr/>
        </p:nvSpPr>
        <p:spPr>
          <a:xfrm>
            <a:off x="1413164" y="5763491"/>
            <a:ext cx="8340436" cy="374073"/>
          </a:xfrm>
          <a:prstGeom prst="rect">
            <a:avLst/>
          </a:prstGeom>
          <a:noFill/>
        </p:spPr>
        <p:txBody>
          <a:bodyPr wrap="square" rtlCol="0">
            <a:spAutoFit/>
          </a:bodyPr>
          <a:lstStyle/>
          <a:p>
            <a:r>
              <a:rPr lang="en-US" dirty="0"/>
              <a:t>Select create new application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7310697"/>
      </p:ext>
    </p:extLst>
  </p:cSld>
  <p:clrMapOvr>
    <a:masterClrMapping/>
  </p:clrMapOvr>
  <mc:AlternateContent xmlns:mc="http://schemas.openxmlformats.org/markup-compatibility/2006" xmlns:p14="http://schemas.microsoft.com/office/powerpoint/2010/main">
    <mc:Choice Requires="p14">
      <p:transition spd="slow" p14:dur="2000" advTm="22291"/>
    </mc:Choice>
    <mc:Fallback xmlns="">
      <p:transition spd="slow" advTm="22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Subsequent log in view </a:t>
            </a:r>
          </a:p>
        </p:txBody>
      </p:sp>
      <p:sp>
        <p:nvSpPr>
          <p:cNvPr id="5" name="Content Placeholder 4"/>
          <p:cNvSpPr>
            <a:spLocks noGrp="1"/>
          </p:cNvSpPr>
          <p:nvPr>
            <p:ph idx="1"/>
          </p:nvPr>
        </p:nvSpPr>
        <p:spPr/>
        <p:txBody>
          <a:bodyPr/>
          <a:lstStyle/>
          <a:p>
            <a:pPr marL="285750" indent="-285750">
              <a:buFont typeface="Arial" panose="020B0604020202020204" pitchFamily="34" charset="0"/>
              <a:buChar char="•"/>
            </a:pPr>
            <a:r>
              <a:rPr lang="en-US" dirty="0"/>
              <a:t>Select details to the right of the box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4"/>
          <a:stretch>
            <a:fillRect/>
          </a:stretch>
        </p:blipFill>
        <p:spPr>
          <a:xfrm>
            <a:off x="838200" y="2991644"/>
            <a:ext cx="10972800" cy="20193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6753526"/>
      </p:ext>
    </p:extLst>
  </p:cSld>
  <p:clrMapOvr>
    <a:masterClrMapping/>
  </p:clrMapOvr>
  <mc:AlternateContent xmlns:mc="http://schemas.openxmlformats.org/markup-compatibility/2006" xmlns:p14="http://schemas.microsoft.com/office/powerpoint/2010/main">
    <mc:Choice Requires="p14">
      <p:transition spd="slow" p14:dur="2000" advTm="27789"/>
    </mc:Choice>
    <mc:Fallback xmlns="">
      <p:transition spd="slow" advTm="2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Renewal credit documentation </a:t>
            </a:r>
          </a:p>
        </p:txBody>
      </p:sp>
      <p:sp>
        <p:nvSpPr>
          <p:cNvPr id="3" name="Content Placeholder 2"/>
          <p:cNvSpPr>
            <a:spLocks noGrp="1"/>
          </p:cNvSpPr>
          <p:nvPr>
            <p:ph idx="1"/>
          </p:nvPr>
        </p:nvSpPr>
        <p:spPr/>
        <p:txBody>
          <a:bodyPr/>
          <a:lstStyle/>
          <a:p>
            <a:r>
              <a:rPr lang="en-US" dirty="0"/>
              <a:t>On the left hand side you will need to click on activities</a:t>
            </a:r>
          </a:p>
          <a:p>
            <a:endParaRPr lang="en-US" dirty="0"/>
          </a:p>
          <a:p>
            <a:r>
              <a:rPr lang="en-US" dirty="0"/>
              <a:t> </a:t>
            </a:r>
          </a:p>
        </p:txBody>
      </p:sp>
      <p:pic>
        <p:nvPicPr>
          <p:cNvPr id="4" name="Picture 3"/>
          <p:cNvPicPr>
            <a:picLocks noChangeAspect="1"/>
          </p:cNvPicPr>
          <p:nvPr/>
        </p:nvPicPr>
        <p:blipFill>
          <a:blip r:embed="rId4"/>
          <a:stretch>
            <a:fillRect/>
          </a:stretch>
        </p:blipFill>
        <p:spPr>
          <a:xfrm>
            <a:off x="838200" y="2141537"/>
            <a:ext cx="9858374" cy="371951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678942"/>
      </p:ext>
    </p:extLst>
  </p:cSld>
  <p:clrMapOvr>
    <a:masterClrMapping/>
  </p:clrMapOvr>
  <mc:AlternateContent xmlns:mc="http://schemas.openxmlformats.org/markup-compatibility/2006" xmlns:p14="http://schemas.microsoft.com/office/powerpoint/2010/main">
    <mc:Choice Requires="p14">
      <p:transition spd="slow" p14:dur="2000" advTm="36648"/>
    </mc:Choice>
    <mc:Fallback xmlns="">
      <p:transition spd="slow" advTm="36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 renewal credits </a:t>
            </a:r>
          </a:p>
        </p:txBody>
      </p:sp>
      <p:sp>
        <p:nvSpPr>
          <p:cNvPr id="5" name="Content Placeholder 4"/>
          <p:cNvSpPr>
            <a:spLocks noGrp="1"/>
          </p:cNvSpPr>
          <p:nvPr>
            <p:ph idx="1"/>
          </p:nvPr>
        </p:nvSpPr>
        <p:spPr/>
        <p:txBody>
          <a:bodyPr/>
          <a:lstStyle/>
          <a:p>
            <a:pPr marL="285750" indent="-285750">
              <a:buFont typeface="Arial" panose="020B0604020202020204" pitchFamily="34" charset="0"/>
              <a:buChar char="•"/>
            </a:pPr>
            <a:r>
              <a:rPr lang="en-US" dirty="0"/>
              <a:t>Under the transactions area select :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4"/>
          <a:stretch>
            <a:fillRect/>
          </a:stretch>
        </p:blipFill>
        <p:spPr>
          <a:xfrm>
            <a:off x="2386902" y="2252664"/>
            <a:ext cx="5846571" cy="3924299"/>
          </a:xfrm>
          <a:prstGeom prst="rect">
            <a:avLst/>
          </a:prstGeom>
        </p:spPr>
      </p:pic>
      <p:pic>
        <p:nvPicPr>
          <p:cNvPr id="7" name="Picture 6"/>
          <p:cNvPicPr>
            <a:picLocks noChangeAspect="1"/>
          </p:cNvPicPr>
          <p:nvPr/>
        </p:nvPicPr>
        <p:blipFill>
          <a:blip r:embed="rId5"/>
          <a:stretch>
            <a:fillRect/>
          </a:stretch>
        </p:blipFill>
        <p:spPr>
          <a:xfrm>
            <a:off x="4548188" y="1825625"/>
            <a:ext cx="895350" cy="39052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4092021"/>
      </p:ext>
    </p:extLst>
  </p:cSld>
  <p:clrMapOvr>
    <a:masterClrMapping/>
  </p:clrMapOvr>
  <mc:AlternateContent xmlns:mc="http://schemas.openxmlformats.org/markup-compatibility/2006" xmlns:p14="http://schemas.microsoft.com/office/powerpoint/2010/main">
    <mc:Choice Requires="p14">
      <p:transition spd="slow" p14:dur="2000" advTm="44131"/>
    </mc:Choice>
    <mc:Fallback xmlns="">
      <p:transition spd="slow" advTm="4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 CNE Competencies </a:t>
            </a:r>
          </a:p>
        </p:txBody>
      </p:sp>
      <p:sp>
        <p:nvSpPr>
          <p:cNvPr id="5" name="Content Placeholder 4"/>
          <p:cNvSpPr>
            <a:spLocks noGrp="1"/>
          </p:cNvSpPr>
          <p:nvPr>
            <p:ph idx="1"/>
          </p:nvPr>
        </p:nvSpPr>
        <p:spPr/>
        <p:txBody>
          <a:bodyPr/>
          <a:lstStyle/>
          <a:p>
            <a:pPr marL="285750" indent="-285750">
              <a:buFont typeface="Arial" panose="020B0604020202020204" pitchFamily="34" charset="0"/>
              <a:buChar char="•"/>
            </a:pPr>
            <a:r>
              <a:rPr lang="en-US" dirty="0"/>
              <a:t>Select the appropriate competency based on your review of the </a:t>
            </a:r>
            <a:r>
              <a:rPr lang="en-US" dirty="0">
                <a:hlinkClick r:id="rId4"/>
              </a:rPr>
              <a:t>cne-renewal-credit-guide</a:t>
            </a:r>
            <a:r>
              <a:rPr lang="en-US" dirty="0"/>
              <a:t> </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5"/>
          <a:stretch>
            <a:fillRect/>
          </a:stretch>
        </p:blipFill>
        <p:spPr>
          <a:xfrm>
            <a:off x="1981200" y="2319338"/>
            <a:ext cx="7800975" cy="385762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3013215"/>
      </p:ext>
    </p:extLst>
  </p:cSld>
  <p:clrMapOvr>
    <a:masterClrMapping/>
  </p:clrMapOvr>
  <mc:AlternateContent xmlns:mc="http://schemas.openxmlformats.org/markup-compatibility/2006" xmlns:p14="http://schemas.microsoft.com/office/powerpoint/2010/main">
    <mc:Choice Requires="p14">
      <p:transition spd="slow" p14:dur="2000" advTm="34667"/>
    </mc:Choice>
    <mc:Fallback xmlns="">
      <p:transition spd="slow" advTm="3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 CNE Competency </a:t>
            </a:r>
          </a:p>
        </p:txBody>
      </p:sp>
      <p:pic>
        <p:nvPicPr>
          <p:cNvPr id="6" name="Content Placeholder 5"/>
          <p:cNvPicPr>
            <a:picLocks noGrp="1" noChangeAspect="1"/>
          </p:cNvPicPr>
          <p:nvPr>
            <p:ph idx="1"/>
          </p:nvPr>
        </p:nvPicPr>
        <p:blipFill>
          <a:blip r:embed="rId4"/>
          <a:stretch>
            <a:fillRect/>
          </a:stretch>
        </p:blipFill>
        <p:spPr>
          <a:xfrm>
            <a:off x="2297145" y="1482436"/>
            <a:ext cx="6223399" cy="469452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0247493"/>
      </p:ext>
    </p:extLst>
  </p:cSld>
  <p:clrMapOvr>
    <a:masterClrMapping/>
  </p:clrMapOvr>
  <mc:AlternateContent xmlns:mc="http://schemas.openxmlformats.org/markup-compatibility/2006" xmlns:p14="http://schemas.microsoft.com/office/powerpoint/2010/main">
    <mc:Choice Requires="p14">
      <p:transition spd="slow" p14:dur="2000" advTm="31192"/>
    </mc:Choice>
    <mc:Fallback xmlns="">
      <p:transition spd="slow" advTm="3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972"/>
            <a:ext cx="10515600" cy="968520"/>
          </a:xfrm>
        </p:spPr>
        <p:txBody>
          <a:bodyPr/>
          <a:lstStyle/>
          <a:p>
            <a:r>
              <a:rPr lang="en-US" dirty="0"/>
              <a:t>Complete the necessary field and upload supporting documents</a:t>
            </a:r>
          </a:p>
        </p:txBody>
      </p:sp>
      <p:pic>
        <p:nvPicPr>
          <p:cNvPr id="4" name="Content Placeholder 3"/>
          <p:cNvPicPr>
            <a:picLocks noGrp="1" noChangeAspect="1"/>
          </p:cNvPicPr>
          <p:nvPr>
            <p:ph idx="1"/>
          </p:nvPr>
        </p:nvPicPr>
        <p:blipFill>
          <a:blip r:embed="rId4"/>
          <a:stretch>
            <a:fillRect/>
          </a:stretch>
        </p:blipFill>
        <p:spPr>
          <a:xfrm>
            <a:off x="2355273" y="1717964"/>
            <a:ext cx="6657049" cy="445899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3425252"/>
      </p:ext>
    </p:extLst>
  </p:cSld>
  <p:clrMapOvr>
    <a:masterClrMapping/>
  </p:clrMapOvr>
  <mc:AlternateContent xmlns:mc="http://schemas.openxmlformats.org/markup-compatibility/2006" xmlns:p14="http://schemas.microsoft.com/office/powerpoint/2010/main">
    <mc:Choice Requires="p14">
      <p:transition spd="slow" p14:dur="2000" advTm="52287"/>
    </mc:Choice>
    <mc:Fallback xmlns="">
      <p:transition spd="slow" advTm="52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 all required renewal credits</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Once you have entered all of your desired activities you will see a summary section which tells you how many hours have been submitted.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Ensure you have met the minimum 50 renewal credits (75 renewal credits by 2026 renewal) </a:t>
            </a:r>
          </a:p>
        </p:txBody>
      </p:sp>
      <p:pic>
        <p:nvPicPr>
          <p:cNvPr id="4" name="Picture 3"/>
          <p:cNvPicPr>
            <a:picLocks noChangeAspect="1"/>
          </p:cNvPicPr>
          <p:nvPr/>
        </p:nvPicPr>
        <p:blipFill>
          <a:blip r:embed="rId5"/>
          <a:stretch>
            <a:fillRect/>
          </a:stretch>
        </p:blipFill>
        <p:spPr>
          <a:xfrm>
            <a:off x="1553873" y="2582069"/>
            <a:ext cx="3209925" cy="1419225"/>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98658220"/>
      </p:ext>
    </p:extLst>
  </p:cSld>
  <p:clrMapOvr>
    <a:masterClrMapping/>
  </p:clrMapOvr>
  <mc:AlternateContent xmlns:mc="http://schemas.openxmlformats.org/markup-compatibility/2006" xmlns:p14="http://schemas.microsoft.com/office/powerpoint/2010/main">
    <mc:Choice Requires="p14">
      <p:transition spd="slow" p14:dur="2000" advTm="52463"/>
    </mc:Choice>
    <mc:Fallback xmlns="">
      <p:transition spd="slow" advTm="5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Once all hours entered </a:t>
            </a:r>
          </a:p>
        </p:txBody>
      </p:sp>
      <p:sp>
        <p:nvSpPr>
          <p:cNvPr id="3" name="Content Placeholder 2"/>
          <p:cNvSpPr>
            <a:spLocks noGrp="1"/>
          </p:cNvSpPr>
          <p:nvPr>
            <p:ph idx="1"/>
          </p:nvPr>
        </p:nvSpPr>
        <p:spPr>
          <a:xfrm>
            <a:off x="838200" y="1825625"/>
            <a:ext cx="10515600" cy="2954193"/>
          </a:xfrm>
        </p:spPr>
        <p:txBody>
          <a:bodyPr/>
          <a:lstStyle/>
          <a:p>
            <a:pPr marL="285750" indent="-285750">
              <a:buFont typeface="Arial" panose="020B0604020202020204" pitchFamily="34" charset="0"/>
              <a:buChar char="•"/>
            </a:pPr>
            <a:r>
              <a:rPr lang="en-US" dirty="0"/>
              <a:t>Once all of the renewal credits have been entered click next</a:t>
            </a:r>
          </a:p>
          <a:p>
            <a:pPr marL="285750" indent="-285750">
              <a:buFont typeface="Arial" panose="020B0604020202020204" pitchFamily="34" charset="0"/>
              <a:buChar char="•"/>
            </a:pPr>
            <a:r>
              <a:rPr lang="en-US" dirty="0"/>
              <a:t>You will then be sent to the  attestation page.</a:t>
            </a:r>
          </a:p>
          <a:p>
            <a:endParaRPr lang="en-US" dirty="0"/>
          </a:p>
        </p:txBody>
      </p:sp>
      <p:pic>
        <p:nvPicPr>
          <p:cNvPr id="4" name="Picture 3"/>
          <p:cNvPicPr>
            <a:picLocks noChangeAspect="1"/>
          </p:cNvPicPr>
          <p:nvPr/>
        </p:nvPicPr>
        <p:blipFill>
          <a:blip r:embed="rId4"/>
          <a:stretch>
            <a:fillRect/>
          </a:stretch>
        </p:blipFill>
        <p:spPr>
          <a:xfrm>
            <a:off x="1163782" y="2714191"/>
            <a:ext cx="10072254" cy="176212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5760878"/>
      </p:ext>
    </p:extLst>
  </p:cSld>
  <p:clrMapOvr>
    <a:masterClrMapping/>
  </p:clrMapOvr>
  <mc:AlternateContent xmlns:mc="http://schemas.openxmlformats.org/markup-compatibility/2006" xmlns:p14="http://schemas.microsoft.com/office/powerpoint/2010/main">
    <mc:Choice Requires="p14">
      <p:transition spd="slow" p14:dur="2000" advTm="22677"/>
    </mc:Choice>
    <mc:Fallback xmlns="">
      <p:transition spd="slow" advTm="2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FF982-C931-0A41-8DF3-25506A8108A8}"/>
              </a:ext>
            </a:extLst>
          </p:cNvPr>
          <p:cNvSpPr>
            <a:spLocks noGrp="1"/>
          </p:cNvSpPr>
          <p:nvPr>
            <p:ph type="title"/>
          </p:nvPr>
        </p:nvSpPr>
        <p:spPr/>
        <p:txBody>
          <a:bodyPr/>
          <a:lstStyle/>
          <a:p>
            <a:r>
              <a:rPr lang="en-US" dirty="0">
                <a:hlinkClick r:id="rId5"/>
              </a:rPr>
              <a:t>CNE Renewal</a:t>
            </a:r>
            <a:endParaRPr lang="en-US" dirty="0"/>
          </a:p>
        </p:txBody>
      </p:sp>
      <p:sp>
        <p:nvSpPr>
          <p:cNvPr id="3" name="Content Placeholder 2">
            <a:extLst>
              <a:ext uri="{FF2B5EF4-FFF2-40B4-BE49-F238E27FC236}">
                <a16:creationId xmlns:a16="http://schemas.microsoft.com/office/drawing/2014/main" id="{3306F5E0-AA43-6644-8350-71FEEAFA83A9}"/>
              </a:ext>
            </a:extLst>
          </p:cNvPr>
          <p:cNvSpPr>
            <a:spLocks noGrp="1"/>
          </p:cNvSpPr>
          <p:nvPr>
            <p:ph idx="1"/>
          </p:nvPr>
        </p:nvSpPr>
        <p:spPr>
          <a:xfrm>
            <a:off x="838200" y="1343891"/>
            <a:ext cx="10515600" cy="4833072"/>
          </a:xfrm>
        </p:spPr>
        <p:txBody>
          <a:bodyPr/>
          <a:lstStyle/>
          <a:p>
            <a:pPr marL="1028700" lvl="1" indent="-342900"/>
            <a:r>
              <a:rPr lang="en-US" dirty="0"/>
              <a:t>This flexible program recognizes that you and your colleagues represent various career levels, have different educational needs and career goals, and varying degrees of access to continuing education. Thus, requirements for maintaining certification can be met through multiple sources and a variety of professional development activities intended to help individuals prepare for the challenges ahead and maintain a professional edge by:</a:t>
            </a:r>
          </a:p>
          <a:p>
            <a:pPr marL="1428750" lvl="2" indent="-285750"/>
            <a:r>
              <a:rPr lang="en-US" dirty="0"/>
              <a:t>Preserving the currency of hard-earned certification credentials</a:t>
            </a:r>
          </a:p>
          <a:p>
            <a:pPr marL="1428750" lvl="2" indent="-285750"/>
            <a:r>
              <a:rPr lang="en-US" dirty="0"/>
              <a:t>Expanding their knowledge </a:t>
            </a:r>
          </a:p>
          <a:p>
            <a:pPr marL="1428750" lvl="2" indent="-285750"/>
            <a:r>
              <a:rPr lang="en-US" dirty="0"/>
              <a:t>Reinforcing skills</a:t>
            </a:r>
          </a:p>
          <a:p>
            <a:pPr marL="1428750" lvl="2" indent="-285750"/>
            <a:r>
              <a:rPr lang="en-US" dirty="0"/>
              <a:t>Improving job performance</a:t>
            </a:r>
          </a:p>
          <a:p>
            <a:pPr marL="1428750" lvl="2" indent="-285750"/>
            <a:r>
              <a:rPr lang="en-US" dirty="0"/>
              <a:t>Demonstrating commitment to excellence</a:t>
            </a:r>
          </a:p>
          <a:p>
            <a:pPr marL="1428750" lvl="2" indent="-285750"/>
            <a:r>
              <a:rPr lang="en-US" dirty="0"/>
              <a:t>Increasing competitive advantage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52497522"/>
      </p:ext>
    </p:extLst>
  </p:cSld>
  <p:clrMapOvr>
    <a:masterClrMapping/>
  </p:clrMapOvr>
  <mc:AlternateContent xmlns:mc="http://schemas.openxmlformats.org/markup-compatibility/2006" xmlns:p14="http://schemas.microsoft.com/office/powerpoint/2010/main">
    <mc:Choice Requires="p14">
      <p:transition spd="slow" p14:dur="2000" advTm="97554"/>
    </mc:Choice>
    <mc:Fallback xmlns="">
      <p:transition spd="slow" advTm="97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Status/Summary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You will now see a summary page with a status of all of the requirements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4"/>
          <a:stretch>
            <a:fillRect/>
          </a:stretch>
        </p:blipFill>
        <p:spPr>
          <a:xfrm>
            <a:off x="123825" y="1223962"/>
            <a:ext cx="11944350" cy="44100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5506203"/>
      </p:ext>
    </p:extLst>
  </p:cSld>
  <p:clrMapOvr>
    <a:masterClrMapping/>
  </p:clrMapOvr>
  <mc:AlternateContent xmlns:mc="http://schemas.openxmlformats.org/markup-compatibility/2006" xmlns:p14="http://schemas.microsoft.com/office/powerpoint/2010/main">
    <mc:Choice Requires="p14">
      <p:transition spd="slow" p14:dur="2000" advTm="39649"/>
    </mc:Choice>
    <mc:Fallback xmlns="">
      <p:transition spd="slow" advTm="3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Checkout and Payment </a:t>
            </a:r>
          </a:p>
        </p:txBody>
      </p:sp>
      <p:pic>
        <p:nvPicPr>
          <p:cNvPr id="4" name="Content Placeholder 3"/>
          <p:cNvPicPr>
            <a:picLocks noGrp="1" noChangeAspect="1"/>
          </p:cNvPicPr>
          <p:nvPr>
            <p:ph idx="1"/>
          </p:nvPr>
        </p:nvPicPr>
        <p:blipFill>
          <a:blip r:embed="rId4"/>
          <a:stretch>
            <a:fillRect/>
          </a:stretch>
        </p:blipFill>
        <p:spPr>
          <a:xfrm>
            <a:off x="1462900" y="1825625"/>
            <a:ext cx="9266200" cy="43513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7040097"/>
      </p:ext>
    </p:extLst>
  </p:cSld>
  <p:clrMapOvr>
    <a:masterClrMapping/>
  </p:clrMapOvr>
  <mc:AlternateContent xmlns:mc="http://schemas.openxmlformats.org/markup-compatibility/2006" xmlns:p14="http://schemas.microsoft.com/office/powerpoint/2010/main">
    <mc:Choice Requires="p14">
      <p:transition spd="slow" p14:dur="2000" advTm="12546"/>
    </mc:Choice>
    <mc:Fallback xmlns="">
      <p:transition spd="slow" advTm="12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Renewal Option B </a:t>
            </a:r>
          </a:p>
        </p:txBody>
      </p:sp>
      <p:pic>
        <p:nvPicPr>
          <p:cNvPr id="4" name="Content Placeholder 3"/>
          <p:cNvPicPr>
            <a:picLocks noGrp="1" noChangeAspect="1"/>
          </p:cNvPicPr>
          <p:nvPr>
            <p:ph idx="1"/>
          </p:nvPr>
        </p:nvPicPr>
        <p:blipFill>
          <a:blip r:embed="rId4"/>
          <a:stretch>
            <a:fillRect/>
          </a:stretch>
        </p:blipFill>
        <p:spPr>
          <a:xfrm>
            <a:off x="739487" y="2582068"/>
            <a:ext cx="9410700" cy="141922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7348659"/>
      </p:ext>
    </p:extLst>
  </p:cSld>
  <p:clrMapOvr>
    <a:masterClrMapping/>
  </p:clrMapOvr>
  <mc:AlternateContent xmlns:mc="http://schemas.openxmlformats.org/markup-compatibility/2006" xmlns:p14="http://schemas.microsoft.com/office/powerpoint/2010/main">
    <mc:Choice Requires="p14">
      <p:transition spd="slow" p14:dur="2000" advTm="33415"/>
    </mc:Choice>
    <mc:Fallback xmlns="">
      <p:transition spd="slow" advTm="3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CNE Registration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If you choose to re-certify by exam enter the </a:t>
            </a:r>
            <a:r>
              <a:rPr lang="en-US" dirty="0">
                <a:hlinkClick r:id="rId4"/>
              </a:rPr>
              <a:t>Certification Portal </a:t>
            </a:r>
            <a:endParaRPr lang="en-US" dirty="0"/>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5"/>
          <a:stretch>
            <a:fillRect/>
          </a:stretch>
        </p:blipFill>
        <p:spPr>
          <a:xfrm>
            <a:off x="838200" y="2881744"/>
            <a:ext cx="9505950" cy="290772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8925380"/>
      </p:ext>
    </p:extLst>
  </p:cSld>
  <p:clrMapOvr>
    <a:masterClrMapping/>
  </p:clrMapOvr>
  <mc:AlternateContent xmlns:mc="http://schemas.openxmlformats.org/markup-compatibility/2006" xmlns:p14="http://schemas.microsoft.com/office/powerpoint/2010/main">
    <mc:Choice Requires="p14">
      <p:transition spd="slow" p14:dur="2000" advTm="11375"/>
    </mc:Choice>
    <mc:Fallback xmlns="">
      <p:transition spd="slow" advTm="1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CNE Renewal by Exam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On the certification portal select: CNE Renewal by Exam and create new application and complete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4"/>
          <a:stretch>
            <a:fillRect/>
          </a:stretch>
        </p:blipFill>
        <p:spPr>
          <a:xfrm>
            <a:off x="1788969" y="2782094"/>
            <a:ext cx="6286500" cy="24384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6112296"/>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application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Review the CNE Handbook </a:t>
            </a:r>
          </a:p>
          <a:p>
            <a:pPr marL="285750" indent="-285750">
              <a:buFont typeface="Arial" panose="020B0604020202020204" pitchFamily="34" charset="0"/>
              <a:buChar char="•"/>
            </a:pPr>
            <a:r>
              <a:rPr lang="en-US" dirty="0"/>
              <a:t>Complete the application registration and payment</a:t>
            </a:r>
          </a:p>
          <a:p>
            <a:pPr marL="285750" indent="-285750">
              <a:buFont typeface="Arial" panose="020B0604020202020204" pitchFamily="34" charset="0"/>
              <a:buChar char="•"/>
            </a:pPr>
            <a:r>
              <a:rPr lang="en-US" dirty="0"/>
              <a:t>Within the 90 day window schedule and complete your examination</a:t>
            </a:r>
          </a:p>
          <a:p>
            <a:pPr marL="285750" indent="-285750">
              <a:buFont typeface="Arial" panose="020B0604020202020204" pitchFamily="34" charset="0"/>
              <a:buChar char="•"/>
            </a:pPr>
            <a:r>
              <a:rPr lang="en-US" dirty="0"/>
              <a:t>You will receive an email confirmation from our testing partner, Scantron, that will be sent to the email of record, to schedule an exam date.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7870307"/>
      </p:ext>
    </p:extLst>
  </p:cSld>
  <p:clrMapOvr>
    <a:masterClrMapping/>
  </p:clrMapOvr>
  <mc:AlternateContent xmlns:mc="http://schemas.openxmlformats.org/markup-compatibility/2006" xmlns:p14="http://schemas.microsoft.com/office/powerpoint/2010/main">
    <mc:Choice Requires="p14">
      <p:transition spd="slow" p14:dur="2000" advTm="33147"/>
    </mc:Choice>
    <mc:Fallback xmlns="">
      <p:transition spd="slow" advTm="3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Re-certification </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algn="ctr"/>
            <a:r>
              <a:rPr lang="en-US" sz="2800" dirty="0"/>
              <a:t>If you have any questions please feel free to reach out to us at </a:t>
            </a:r>
            <a:r>
              <a:rPr lang="en-US" sz="2800" dirty="0">
                <a:hlinkClick r:id="rId4"/>
              </a:rPr>
              <a:t>certification@nln.org</a:t>
            </a:r>
            <a:r>
              <a:rPr lang="en-US" sz="2800" dirty="0"/>
              <a:t>.  </a:t>
            </a:r>
          </a:p>
          <a:p>
            <a:pPr marL="285750" indent="-285750" algn="ctr">
              <a:buFont typeface="Arial" panose="020B0604020202020204" pitchFamily="34" charset="0"/>
              <a:buChar char="•"/>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0735096"/>
      </p:ext>
    </p:extLst>
  </p:cSld>
  <p:clrMapOvr>
    <a:masterClrMapping/>
  </p:clrMapOvr>
  <mc:AlternateContent xmlns:mc="http://schemas.openxmlformats.org/markup-compatibility/2006" xmlns:p14="http://schemas.microsoft.com/office/powerpoint/2010/main">
    <mc:Choice Requires="p14">
      <p:transition spd="slow" p14:dur="2000" advTm="37158"/>
    </mc:Choice>
    <mc:Fallback xmlns="">
      <p:transition spd="slow" advTm="37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Maintaining</a:t>
            </a:r>
          </a:p>
        </p:txBody>
      </p:sp>
      <p:sp>
        <p:nvSpPr>
          <p:cNvPr id="3" name="Content Placeholder 2"/>
          <p:cNvSpPr>
            <a:spLocks noGrp="1"/>
          </p:cNvSpPr>
          <p:nvPr>
            <p:ph idx="1"/>
          </p:nvPr>
        </p:nvSpPr>
        <p:spPr>
          <a:xfrm>
            <a:off x="838200" y="1399309"/>
            <a:ext cx="10515600" cy="4777654"/>
          </a:xfrm>
        </p:spPr>
        <p:txBody>
          <a:bodyPr/>
          <a:lstStyle/>
          <a:p>
            <a:r>
              <a:rPr lang="en-US" sz="2000" b="1" dirty="0"/>
              <a:t>Requirements for Maintaining Your CNE</a:t>
            </a:r>
          </a:p>
          <a:p>
            <a:pPr marL="285750" indent="-285750">
              <a:buFont typeface="Arial" panose="020B0604020202020204" pitchFamily="34" charset="0"/>
              <a:buChar char="•"/>
            </a:pPr>
            <a:r>
              <a:rPr lang="en-US" sz="2000" dirty="0"/>
              <a:t>Hold an active registered nurse (RN) license in United States or its territories.</a:t>
            </a:r>
          </a:p>
          <a:p>
            <a:pPr marL="285750" indent="-285750">
              <a:buFont typeface="Arial" panose="020B0604020202020204" pitchFamily="34" charset="0"/>
              <a:buChar char="•"/>
            </a:pPr>
            <a:r>
              <a:rPr lang="en-US" sz="2000" dirty="0"/>
              <a:t>Have the equivalent of two or more years of employment in the past five years functioning in the full scope of the academic faculty role.</a:t>
            </a:r>
          </a:p>
          <a:p>
            <a:pPr marL="285750" indent="-285750">
              <a:buFont typeface="Arial" panose="020B0604020202020204" pitchFamily="34" charset="0"/>
              <a:buChar char="•"/>
            </a:pPr>
            <a:r>
              <a:rPr lang="en-US" sz="2000" dirty="0"/>
              <a:t>Have Certified Nurse Educator Code of Ethics compliance.</a:t>
            </a:r>
          </a:p>
          <a:p>
            <a:pPr marL="285750" indent="-285750">
              <a:buFont typeface="Arial" panose="020B0604020202020204" pitchFamily="34" charset="0"/>
              <a:buChar char="•"/>
            </a:pPr>
            <a:r>
              <a:rPr lang="en-US" sz="2000" dirty="0"/>
              <a:t>Pay renewal fees by the certification expiration date.</a:t>
            </a:r>
          </a:p>
          <a:p>
            <a:pPr marL="285750" indent="-285750">
              <a:buFont typeface="Arial" panose="020B0604020202020204" pitchFamily="34" charset="0"/>
              <a:buChar char="•"/>
            </a:pPr>
            <a:r>
              <a:rPr lang="en-US" sz="2000" dirty="0"/>
              <a:t>Maintain five-year cycle, refer to certificate for expiration date.</a:t>
            </a:r>
          </a:p>
          <a:p>
            <a:pPr marL="285750" indent="-285750">
              <a:buFont typeface="Arial" panose="020B0604020202020204" pitchFamily="34" charset="0"/>
              <a:buChar char="•"/>
            </a:pPr>
            <a:r>
              <a:rPr lang="en-US" sz="2000" dirty="0"/>
              <a:t>Demonstrate continued maintenance or expansion of your knowledge relevant to the role of academic nurse educator within the five-year renewal cycle. Candidate must choose from one of the following:</a:t>
            </a:r>
          </a:p>
          <a:p>
            <a:pPr marL="971550" lvl="1" indent="-285750"/>
            <a:r>
              <a:rPr lang="en-US" sz="2000" dirty="0"/>
              <a:t>Option A: Submit documents to support competence was maintained or enhanced.</a:t>
            </a:r>
          </a:p>
          <a:p>
            <a:pPr marL="971550" lvl="1" indent="-285750"/>
            <a:r>
              <a:rPr lang="en-US" sz="2000" dirty="0"/>
              <a:t>Option B: Pass the CNE exam before the expiration date of the current certification cycle (December 31st of that expiring year).</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4585767"/>
      </p:ext>
    </p:extLst>
  </p:cSld>
  <p:clrMapOvr>
    <a:masterClrMapping/>
  </p:clrMapOvr>
  <mc:AlternateContent xmlns:mc="http://schemas.openxmlformats.org/markup-compatibility/2006" xmlns:p14="http://schemas.microsoft.com/office/powerpoint/2010/main">
    <mc:Choice Requires="p14">
      <p:transition spd="slow" p14:dur="2000" advTm="80843"/>
    </mc:Choice>
    <mc:Fallback xmlns="">
      <p:transition spd="slow" advTm="80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Retired Option</a:t>
            </a:r>
          </a:p>
        </p:txBody>
      </p:sp>
      <p:sp>
        <p:nvSpPr>
          <p:cNvPr id="3" name="Content Placeholder 2"/>
          <p:cNvSpPr>
            <a:spLocks noGrp="1"/>
          </p:cNvSpPr>
          <p:nvPr>
            <p:ph idx="1"/>
          </p:nvPr>
        </p:nvSpPr>
        <p:spPr/>
        <p:txBody>
          <a:bodyPr/>
          <a:lstStyle/>
          <a:p>
            <a:endParaRPr lang="en-US" sz="20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The Retired option is available for CNEs who are retiring from academic teaching and wish to retain the credential. The Retired status as a form of renewal is a life-long status not requiring a renewal on a time cycle (i.e., five years). After approval, the credential designation “CNE Ret” may be used.</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0088488"/>
      </p:ext>
    </p:extLst>
  </p:cSld>
  <p:clrMapOvr>
    <a:masterClrMapping/>
  </p:clrMapOvr>
  <mc:AlternateContent xmlns:mc="http://schemas.openxmlformats.org/markup-compatibility/2006" xmlns:p14="http://schemas.microsoft.com/office/powerpoint/2010/main">
    <mc:Choice Requires="p14">
      <p:transition spd="slow" p14:dur="2000" advTm="37120"/>
    </mc:Choice>
    <mc:Fallback xmlns="">
      <p:transition spd="slow" advTm="3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Renewal Cycles </a:t>
            </a:r>
          </a:p>
        </p:txBody>
      </p:sp>
      <p:pic>
        <p:nvPicPr>
          <p:cNvPr id="4" name="Content Placeholder 3"/>
          <p:cNvPicPr>
            <a:picLocks noGrp="1" noChangeAspect="1"/>
          </p:cNvPicPr>
          <p:nvPr>
            <p:ph idx="1"/>
          </p:nvPr>
        </p:nvPicPr>
        <p:blipFill>
          <a:blip r:embed="rId4"/>
          <a:stretch>
            <a:fillRect/>
          </a:stretch>
        </p:blipFill>
        <p:spPr>
          <a:xfrm>
            <a:off x="1252537" y="2898298"/>
            <a:ext cx="9686925" cy="188706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5968145"/>
      </p:ext>
    </p:extLst>
  </p:cSld>
  <p:clrMapOvr>
    <a:masterClrMapping/>
  </p:clrMapOvr>
  <mc:AlternateContent xmlns:mc="http://schemas.openxmlformats.org/markup-compatibility/2006" xmlns:p14="http://schemas.microsoft.com/office/powerpoint/2010/main">
    <mc:Choice Requires="p14">
      <p:transition spd="slow" p14:dur="2000" advTm="34698"/>
    </mc:Choice>
    <mc:Fallback xmlns="">
      <p:transition spd="slow" advTm="3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Renewal Option A </a:t>
            </a:r>
          </a:p>
        </p:txBody>
      </p:sp>
      <p:pic>
        <p:nvPicPr>
          <p:cNvPr id="4" name="Content Placeholder 3"/>
          <p:cNvPicPr>
            <a:picLocks noGrp="1" noChangeAspect="1"/>
          </p:cNvPicPr>
          <p:nvPr>
            <p:ph idx="1"/>
          </p:nvPr>
        </p:nvPicPr>
        <p:blipFill>
          <a:blip r:embed="rId4"/>
          <a:stretch>
            <a:fillRect/>
          </a:stretch>
        </p:blipFill>
        <p:spPr>
          <a:xfrm>
            <a:off x="1419225" y="2129631"/>
            <a:ext cx="9353550" cy="3743325"/>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4239245"/>
      </p:ext>
    </p:extLst>
  </p:cSld>
  <p:clrMapOvr>
    <a:masterClrMapping/>
  </p:clrMapOvr>
  <mc:AlternateContent xmlns:mc="http://schemas.openxmlformats.org/markup-compatibility/2006" xmlns:p14="http://schemas.microsoft.com/office/powerpoint/2010/main">
    <mc:Choice Requires="p14">
      <p:transition spd="slow" p14:dur="2000" advTm="34822"/>
    </mc:Choice>
    <mc:Fallback xmlns="">
      <p:transition spd="slow" advTm="3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Renewal Process : Option A </a:t>
            </a:r>
          </a:p>
        </p:txBody>
      </p:sp>
      <p:pic>
        <p:nvPicPr>
          <p:cNvPr id="4" name="Content Placeholder 3"/>
          <p:cNvPicPr>
            <a:picLocks noGrp="1" noChangeAspect="1"/>
          </p:cNvPicPr>
          <p:nvPr>
            <p:ph idx="1"/>
          </p:nvPr>
        </p:nvPicPr>
        <p:blipFill>
          <a:blip r:embed="rId4"/>
          <a:stretch>
            <a:fillRect/>
          </a:stretch>
        </p:blipFill>
        <p:spPr>
          <a:xfrm>
            <a:off x="942975" y="2310606"/>
            <a:ext cx="10306050" cy="33813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4776332"/>
      </p:ext>
    </p:extLst>
  </p:cSld>
  <p:clrMapOvr>
    <a:masterClrMapping/>
  </p:clrMapOvr>
  <mc:AlternateContent xmlns:mc="http://schemas.openxmlformats.org/markup-compatibility/2006" xmlns:p14="http://schemas.microsoft.com/office/powerpoint/2010/main">
    <mc:Choice Requires="p14">
      <p:transition spd="slow" p14:dur="2000" advTm="38852"/>
    </mc:Choice>
    <mc:Fallback xmlns="">
      <p:transition spd="slow" advTm="38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Renewal Credit Guide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Professional development activities related to continued learning and development in the academic nurse educator role</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The activities must be completed during the current renewal cycle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Activities must be distributed throughout the five-year period</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You are able to upload activities via the Certification Portal to your Profile as you collect them</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As you upload them you must select the competency area that the activity addresses, the activity start/end date, activity details, renewal credits and reflection on how the activity met the competency and/or task statement.  Once this information is inputted upload the supporting document.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Each activity must be entered as one event to only one competency. For example, academic courses must be used one by one and attached to the appropriate competency. The degree work may not be “clumped” into one declaration (i.e., 50 RCs for coursework in a PhD program). Each activity must be declared and a reflection written for each one.</a:t>
            </a:r>
          </a:p>
          <a:p>
            <a:pPr marL="285750" indent="-285750">
              <a:buFont typeface="Arial" panose="020B0604020202020204" pitchFamily="34" charset="0"/>
              <a:buChar char="•"/>
            </a:pP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03330043"/>
      </p:ext>
    </p:extLst>
  </p:cSld>
  <p:clrMapOvr>
    <a:masterClrMapping/>
  </p:clrMapOvr>
  <mc:AlternateContent xmlns:mc="http://schemas.openxmlformats.org/markup-compatibility/2006" xmlns:p14="http://schemas.microsoft.com/office/powerpoint/2010/main">
    <mc:Choice Requires="p14">
      <p:transition spd="slow" p14:dur="2000" advTm="55805"/>
    </mc:Choice>
    <mc:Fallback xmlns="">
      <p:transition spd="slow" advTm="55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Walk through Activity uploads </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Go to:  </a:t>
            </a:r>
            <a:r>
              <a:rPr lang="en-US" sz="1800" u="sng" dirty="0">
                <a:solidFill>
                  <a:srgbClr val="0000FF"/>
                </a:solidFill>
                <a:effectLst/>
                <a:latin typeface="Calibri" panose="020F0502020204030204" pitchFamily="34" charset="0"/>
                <a:ea typeface="Calibri" panose="020F0502020204030204" pitchFamily="34" charset="0"/>
              </a:rPr>
              <a:t>www.nln.org/certification/Certification-for-Nurse-Educators/cne</a:t>
            </a:r>
            <a:endParaRPr lang="en-US" sz="1800" dirty="0">
              <a:effectLst/>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dirty="0"/>
              <a:t>Select “CNE Renewal” from the Resources list on the left sidebar</a:t>
            </a:r>
          </a:p>
          <a:p>
            <a:pPr marL="285750" indent="-285750">
              <a:buFont typeface="Arial" panose="020B0604020202020204" pitchFamily="34" charset="0"/>
              <a:buChar char="•"/>
            </a:pPr>
            <a:r>
              <a:rPr lang="en-US" dirty="0"/>
              <a:t>Review the information and links for Renewal</a:t>
            </a:r>
          </a:p>
          <a:p>
            <a:pPr marL="285750" indent="-285750">
              <a:buFont typeface="Arial" panose="020B0604020202020204" pitchFamily="34" charset="0"/>
              <a:buChar char="•"/>
            </a:pPr>
            <a:r>
              <a:rPr lang="en-US" dirty="0"/>
              <a:t>Click 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r>
              <a:rPr lang="en-US" dirty="0"/>
              <a:t>Then enter your username and password</a:t>
            </a:r>
          </a:p>
          <a:p>
            <a:pPr marL="285750" indent="-285750">
              <a:buFont typeface="Arial" panose="020B0604020202020204" pitchFamily="34" charset="0"/>
              <a:buChar char="•"/>
            </a:pPr>
            <a:endParaRPr lang="en-US" dirty="0"/>
          </a:p>
        </p:txBody>
      </p:sp>
      <p:pic>
        <p:nvPicPr>
          <p:cNvPr id="5" name="Picture 4"/>
          <p:cNvPicPr>
            <a:picLocks noChangeAspect="1"/>
          </p:cNvPicPr>
          <p:nvPr/>
        </p:nvPicPr>
        <p:blipFill>
          <a:blip r:embed="rId4"/>
          <a:stretch>
            <a:fillRect/>
          </a:stretch>
        </p:blipFill>
        <p:spPr>
          <a:xfrm>
            <a:off x="838200" y="3324001"/>
            <a:ext cx="2962913" cy="157900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8743966"/>
      </p:ext>
    </p:extLst>
  </p:cSld>
  <p:clrMapOvr>
    <a:masterClrMapping/>
  </p:clrMapOvr>
  <mc:AlternateContent xmlns:mc="http://schemas.openxmlformats.org/markup-compatibility/2006" xmlns:p14="http://schemas.microsoft.com/office/powerpoint/2010/main">
    <mc:Choice Requires="p14">
      <p:transition spd="slow" p14:dur="2000" advTm="28365"/>
    </mc:Choice>
    <mc:Fallback xmlns="">
      <p:transition spd="slow" advTm="2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5.9|3.1|8|9.2|5.2|4.4|9.6"/>
</p:tagLst>
</file>

<file path=ppt/tags/tag3.xml><?xml version="1.0" encoding="utf-8"?>
<p:tagLst xmlns:a="http://schemas.openxmlformats.org/drawingml/2006/main" xmlns:r="http://schemas.openxmlformats.org/officeDocument/2006/relationships" xmlns:p="http://schemas.openxmlformats.org/presentationml/2006/main">
  <p:tag name="TIMING" val="|5.2|9.4|4.7|4.8|5.6"/>
</p:tagLst>
</file>

<file path=ppt/tags/tag4.xml><?xml version="1.0" encoding="utf-8"?>
<p:tagLst xmlns:a="http://schemas.openxmlformats.org/drawingml/2006/main" xmlns:r="http://schemas.openxmlformats.org/officeDocument/2006/relationships" xmlns:p="http://schemas.openxmlformats.org/presentationml/2006/main">
  <p:tag name="TIMING" val="|28.4|10.6"/>
</p:tagLst>
</file>

<file path=ppt/theme/theme1.xml><?xml version="1.0" encoding="utf-8"?>
<a:theme xmlns:a="http://schemas.openxmlformats.org/drawingml/2006/main" name="NL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542</TotalTime>
  <Words>825</Words>
  <Application>Microsoft Office PowerPoint</Application>
  <PresentationFormat>Widescreen</PresentationFormat>
  <Paragraphs>92</Paragraphs>
  <Slides>26</Slides>
  <Notes>0</Notes>
  <HiddenSlides>0</HiddenSlides>
  <MMClips>26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NLN Theme</vt:lpstr>
      <vt:lpstr>CNE Renewal Process </vt:lpstr>
      <vt:lpstr>CNE Renewal</vt:lpstr>
      <vt:lpstr>Requirements for Maintaining</vt:lpstr>
      <vt:lpstr>Retired Option</vt:lpstr>
      <vt:lpstr>Renewal Cycles </vt:lpstr>
      <vt:lpstr>Renewal Option A </vt:lpstr>
      <vt:lpstr>Renewal Process : Option A </vt:lpstr>
      <vt:lpstr>Renewal Credit Guide </vt:lpstr>
      <vt:lpstr>Walk through Activity uploads </vt:lpstr>
      <vt:lpstr>Menu</vt:lpstr>
      <vt:lpstr>Starting application for the first time</vt:lpstr>
      <vt:lpstr>Subsequent log in view </vt:lpstr>
      <vt:lpstr>Renewal credit documentation </vt:lpstr>
      <vt:lpstr>Enter renewal credits </vt:lpstr>
      <vt:lpstr>Manage CNE Competencies </vt:lpstr>
      <vt:lpstr>Manage CNE Competency </vt:lpstr>
      <vt:lpstr>Complete the necessary field and upload supporting documents</vt:lpstr>
      <vt:lpstr>Enter all required renewal credits</vt:lpstr>
      <vt:lpstr>Once all hours entered </vt:lpstr>
      <vt:lpstr>Status/Summary </vt:lpstr>
      <vt:lpstr>Checkout and Payment </vt:lpstr>
      <vt:lpstr>Renewal Option B </vt:lpstr>
      <vt:lpstr>CNE Registration </vt:lpstr>
      <vt:lpstr>CNE Renewal by Exam </vt:lpstr>
      <vt:lpstr>Complete application </vt:lpstr>
      <vt:lpstr>Re-certification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Eyedea Design</dc:creator>
  <cp:lastModifiedBy>Susan Pyle</cp:lastModifiedBy>
  <cp:revision>42</cp:revision>
  <dcterms:created xsi:type="dcterms:W3CDTF">2021-04-19T14:54:54Z</dcterms:created>
  <dcterms:modified xsi:type="dcterms:W3CDTF">2025-09-02T16:46:29Z</dcterms:modified>
</cp:coreProperties>
</file>