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9"/>
  </p:notesMasterIdLst>
  <p:sldIdLst>
    <p:sldId id="256" r:id="rId2"/>
    <p:sldId id="366" r:id="rId3"/>
    <p:sldId id="258" r:id="rId4"/>
    <p:sldId id="345" r:id="rId5"/>
    <p:sldId id="263" r:id="rId6"/>
    <p:sldId id="384" r:id="rId7"/>
    <p:sldId id="261" r:id="rId8"/>
    <p:sldId id="312" r:id="rId9"/>
    <p:sldId id="330" r:id="rId10"/>
    <p:sldId id="346" r:id="rId11"/>
    <p:sldId id="272" r:id="rId12"/>
    <p:sldId id="273" r:id="rId13"/>
    <p:sldId id="331" r:id="rId14"/>
    <p:sldId id="347" r:id="rId15"/>
    <p:sldId id="385" r:id="rId16"/>
    <p:sldId id="386" r:id="rId17"/>
    <p:sldId id="387" r:id="rId18"/>
    <p:sldId id="348" r:id="rId19"/>
    <p:sldId id="277" r:id="rId20"/>
    <p:sldId id="388" r:id="rId21"/>
    <p:sldId id="323" r:id="rId22"/>
    <p:sldId id="281" r:id="rId23"/>
    <p:sldId id="333" r:id="rId24"/>
    <p:sldId id="325" r:id="rId25"/>
    <p:sldId id="350" r:id="rId26"/>
    <p:sldId id="389" r:id="rId27"/>
    <p:sldId id="352" r:id="rId28"/>
    <p:sldId id="353" r:id="rId29"/>
    <p:sldId id="354" r:id="rId30"/>
    <p:sldId id="355" r:id="rId31"/>
    <p:sldId id="356" r:id="rId32"/>
    <p:sldId id="334" r:id="rId33"/>
    <p:sldId id="394" r:id="rId34"/>
    <p:sldId id="391" r:id="rId35"/>
    <p:sldId id="392" r:id="rId36"/>
    <p:sldId id="358" r:id="rId37"/>
    <p:sldId id="328" r:id="rId38"/>
    <p:sldId id="302" r:id="rId39"/>
    <p:sldId id="359" r:id="rId40"/>
    <p:sldId id="360" r:id="rId41"/>
    <p:sldId id="300" r:id="rId42"/>
    <p:sldId id="303" r:id="rId43"/>
    <p:sldId id="318" r:id="rId44"/>
    <p:sldId id="336" r:id="rId45"/>
    <p:sldId id="305" r:id="rId46"/>
    <p:sldId id="390" r:id="rId47"/>
    <p:sldId id="28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B37"/>
    <a:srgbClr val="274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2"/>
    <p:restoredTop sz="94728"/>
  </p:normalViewPr>
  <p:slideViewPr>
    <p:cSldViewPr snapToGrid="0" snapToObjects="1">
      <p:cViewPr varScale="1">
        <p:scale>
          <a:sx n="106" d="100"/>
          <a:sy n="106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E5275-03DF-4084-933F-00CF3C3FECA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A7112D-BCD5-4277-8760-21AB3312B415}">
      <dgm:prSet/>
      <dgm:spPr/>
      <dgm:t>
        <a:bodyPr/>
        <a:lstStyle/>
        <a:p>
          <a:r>
            <a:rPr lang="en-US" b="1" dirty="0">
              <a:solidFill>
                <a:srgbClr val="F4BB37"/>
              </a:solidFill>
            </a:rPr>
            <a:t>Four dynamic core values permeate the NLN and are reflected in our work.</a:t>
          </a:r>
          <a:endParaRPr lang="en-US" dirty="0">
            <a:solidFill>
              <a:srgbClr val="F4BB37"/>
            </a:solidFill>
          </a:endParaRPr>
        </a:p>
      </dgm:t>
    </dgm:pt>
    <dgm:pt modelId="{D11153D1-B458-435B-BBB4-0E1B8162A33D}" type="parTrans" cxnId="{8BEBFF0D-3382-4BD5-8814-EEE7AF5CB527}">
      <dgm:prSet/>
      <dgm:spPr/>
      <dgm:t>
        <a:bodyPr/>
        <a:lstStyle/>
        <a:p>
          <a:endParaRPr lang="en-US"/>
        </a:p>
      </dgm:t>
    </dgm:pt>
    <dgm:pt modelId="{8307DBA4-C40E-4FDC-A67F-60B216015769}" type="sibTrans" cxnId="{8BEBFF0D-3382-4BD5-8814-EEE7AF5CB527}">
      <dgm:prSet/>
      <dgm:spPr/>
      <dgm:t>
        <a:bodyPr/>
        <a:lstStyle/>
        <a:p>
          <a:endParaRPr lang="en-US"/>
        </a:p>
      </dgm:t>
    </dgm:pt>
    <dgm:pt modelId="{B6892FE9-64F1-4CEF-8CCF-A761C238E124}">
      <dgm:prSet/>
      <dgm:spPr/>
      <dgm:t>
        <a:bodyPr/>
        <a:lstStyle/>
        <a:p>
          <a:pPr>
            <a:buClr>
              <a:srgbClr val="F4BB37"/>
            </a:buClr>
            <a:buFont typeface="Wingdings" pitchFamily="2" charset="2"/>
            <a:buChar char="v"/>
          </a:pPr>
          <a:r>
            <a:rPr lang="en-US" b="1" dirty="0">
              <a:solidFill>
                <a:srgbClr val="274191"/>
              </a:solidFill>
            </a:rPr>
            <a:t>Diversity and Inclusion</a:t>
          </a:r>
          <a:endParaRPr lang="en-US" dirty="0">
            <a:solidFill>
              <a:srgbClr val="274191"/>
            </a:solidFill>
          </a:endParaRPr>
        </a:p>
      </dgm:t>
    </dgm:pt>
    <dgm:pt modelId="{6C44C847-72E5-430C-A4B0-876222F15DEE}" type="parTrans" cxnId="{03185BD9-C39F-4C0C-A83A-C86D580C4AE2}">
      <dgm:prSet/>
      <dgm:spPr/>
      <dgm:t>
        <a:bodyPr/>
        <a:lstStyle/>
        <a:p>
          <a:endParaRPr lang="en-US"/>
        </a:p>
      </dgm:t>
    </dgm:pt>
    <dgm:pt modelId="{9990102A-C6F9-494F-9AAA-253FF51805BB}" type="sibTrans" cxnId="{03185BD9-C39F-4C0C-A83A-C86D580C4AE2}">
      <dgm:prSet/>
      <dgm:spPr/>
      <dgm:t>
        <a:bodyPr/>
        <a:lstStyle/>
        <a:p>
          <a:endParaRPr lang="en-US"/>
        </a:p>
      </dgm:t>
    </dgm:pt>
    <dgm:pt modelId="{45F912D0-C429-4B20-B0D9-B01648EF0DF1}">
      <dgm:prSet/>
      <dgm:spPr/>
      <dgm:t>
        <a:bodyPr/>
        <a:lstStyle/>
        <a:p>
          <a:pPr>
            <a:buClr>
              <a:srgbClr val="F4BB37"/>
            </a:buClr>
            <a:buFont typeface="Wingdings" pitchFamily="2" charset="2"/>
            <a:buChar char="v"/>
          </a:pPr>
          <a:r>
            <a:rPr lang="en-US" b="1" dirty="0">
              <a:solidFill>
                <a:srgbClr val="274191"/>
              </a:solidFill>
            </a:rPr>
            <a:t>Integrity</a:t>
          </a:r>
          <a:endParaRPr lang="en-US" dirty="0">
            <a:solidFill>
              <a:srgbClr val="274191"/>
            </a:solidFill>
          </a:endParaRPr>
        </a:p>
      </dgm:t>
    </dgm:pt>
    <dgm:pt modelId="{1DBA584E-03E5-4506-88EF-05E6268D49B6}" type="parTrans" cxnId="{362C4F62-1F24-4B1C-AB62-2F6B1E3AAC5E}">
      <dgm:prSet/>
      <dgm:spPr/>
      <dgm:t>
        <a:bodyPr/>
        <a:lstStyle/>
        <a:p>
          <a:endParaRPr lang="en-US"/>
        </a:p>
      </dgm:t>
    </dgm:pt>
    <dgm:pt modelId="{54068B7C-58E8-4136-BB09-B31C27F0CE94}" type="sibTrans" cxnId="{362C4F62-1F24-4B1C-AB62-2F6B1E3AAC5E}">
      <dgm:prSet/>
      <dgm:spPr/>
      <dgm:t>
        <a:bodyPr/>
        <a:lstStyle/>
        <a:p>
          <a:endParaRPr lang="en-US"/>
        </a:p>
      </dgm:t>
    </dgm:pt>
    <dgm:pt modelId="{F1A9B488-0955-4204-9CB7-7D33D3BCD93B}">
      <dgm:prSet/>
      <dgm:spPr/>
      <dgm:t>
        <a:bodyPr/>
        <a:lstStyle/>
        <a:p>
          <a:pPr>
            <a:buClr>
              <a:srgbClr val="F4BB37"/>
            </a:buClr>
            <a:buFont typeface="Wingdings" pitchFamily="2" charset="2"/>
            <a:buChar char="v"/>
          </a:pPr>
          <a:r>
            <a:rPr lang="en-US" b="1" dirty="0">
              <a:solidFill>
                <a:srgbClr val="274191"/>
              </a:solidFill>
            </a:rPr>
            <a:t>Caring</a:t>
          </a:r>
          <a:endParaRPr lang="en-US" dirty="0">
            <a:solidFill>
              <a:srgbClr val="274191"/>
            </a:solidFill>
          </a:endParaRPr>
        </a:p>
      </dgm:t>
    </dgm:pt>
    <dgm:pt modelId="{70CD7625-C30A-4984-B684-CA01B5F5E637}" type="parTrans" cxnId="{208A7B29-205A-41F5-BF21-5E74180E7F28}">
      <dgm:prSet/>
      <dgm:spPr/>
      <dgm:t>
        <a:bodyPr/>
        <a:lstStyle/>
        <a:p>
          <a:endParaRPr lang="en-US"/>
        </a:p>
      </dgm:t>
    </dgm:pt>
    <dgm:pt modelId="{15295B22-37FC-4363-BD98-99279CE428D3}" type="sibTrans" cxnId="{208A7B29-205A-41F5-BF21-5E74180E7F28}">
      <dgm:prSet/>
      <dgm:spPr/>
      <dgm:t>
        <a:bodyPr/>
        <a:lstStyle/>
        <a:p>
          <a:endParaRPr lang="en-US"/>
        </a:p>
      </dgm:t>
    </dgm:pt>
    <dgm:pt modelId="{7AB6ADFC-8EC7-4E45-AAF3-6DC64DA46E51}">
      <dgm:prSet/>
      <dgm:spPr/>
      <dgm:t>
        <a:bodyPr/>
        <a:lstStyle/>
        <a:p>
          <a:pPr>
            <a:buClr>
              <a:srgbClr val="F4BB37"/>
            </a:buClr>
            <a:buFont typeface="Wingdings" pitchFamily="2" charset="2"/>
            <a:buChar char="v"/>
          </a:pPr>
          <a:r>
            <a:rPr lang="en-US" b="1" dirty="0">
              <a:solidFill>
                <a:srgbClr val="274191"/>
              </a:solidFill>
            </a:rPr>
            <a:t>Excellence</a:t>
          </a:r>
          <a:endParaRPr lang="en-US" dirty="0">
            <a:solidFill>
              <a:srgbClr val="274191"/>
            </a:solidFill>
          </a:endParaRPr>
        </a:p>
      </dgm:t>
    </dgm:pt>
    <dgm:pt modelId="{B0E4521E-A3E8-4FE4-9113-9A53E78E5BFB}" type="parTrans" cxnId="{3EF447C5-009A-4DDB-9E4D-6E7F92FCE81A}">
      <dgm:prSet/>
      <dgm:spPr/>
      <dgm:t>
        <a:bodyPr/>
        <a:lstStyle/>
        <a:p>
          <a:endParaRPr lang="en-US"/>
        </a:p>
      </dgm:t>
    </dgm:pt>
    <dgm:pt modelId="{DE5ACA8C-5AD9-4954-A7B2-FE3560224DA7}" type="sibTrans" cxnId="{3EF447C5-009A-4DDB-9E4D-6E7F92FCE81A}">
      <dgm:prSet/>
      <dgm:spPr/>
      <dgm:t>
        <a:bodyPr/>
        <a:lstStyle/>
        <a:p>
          <a:endParaRPr lang="en-US"/>
        </a:p>
      </dgm:t>
    </dgm:pt>
    <dgm:pt modelId="{887C4E35-74C3-D64F-8DD9-6DD78A0F00A0}" type="pres">
      <dgm:prSet presAssocID="{368E5275-03DF-4084-933F-00CF3C3FECA4}" presName="Name0" presStyleCnt="0">
        <dgm:presLayoutVars>
          <dgm:dir/>
          <dgm:animLvl val="lvl"/>
          <dgm:resizeHandles val="exact"/>
        </dgm:presLayoutVars>
      </dgm:prSet>
      <dgm:spPr/>
    </dgm:pt>
    <dgm:pt modelId="{66905D0C-9504-044A-8070-31440D6B551E}" type="pres">
      <dgm:prSet presAssocID="{1CA7112D-BCD5-4277-8760-21AB3312B415}" presName="linNode" presStyleCnt="0"/>
      <dgm:spPr/>
    </dgm:pt>
    <dgm:pt modelId="{90CAC8AD-3DB2-C141-B513-DF97FDC99DEA}" type="pres">
      <dgm:prSet presAssocID="{1CA7112D-BCD5-4277-8760-21AB3312B41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A8C41D21-5C01-3D41-8A4B-C6FC029A6CDB}" type="pres">
      <dgm:prSet presAssocID="{1CA7112D-BCD5-4277-8760-21AB3312B41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BEBFF0D-3382-4BD5-8814-EEE7AF5CB527}" srcId="{368E5275-03DF-4084-933F-00CF3C3FECA4}" destId="{1CA7112D-BCD5-4277-8760-21AB3312B415}" srcOrd="0" destOrd="0" parTransId="{D11153D1-B458-435B-BBB4-0E1B8162A33D}" sibTransId="{8307DBA4-C40E-4FDC-A67F-60B216015769}"/>
    <dgm:cxn modelId="{65C4F013-5868-AD46-ACFE-237966BCDD53}" type="presOf" srcId="{45F912D0-C429-4B20-B0D9-B01648EF0DF1}" destId="{A8C41D21-5C01-3D41-8A4B-C6FC029A6CDB}" srcOrd="0" destOrd="1" presId="urn:microsoft.com/office/officeart/2005/8/layout/vList5"/>
    <dgm:cxn modelId="{9AB6711C-CEF0-0540-9B65-CE163EFFB84F}" type="presOf" srcId="{1CA7112D-BCD5-4277-8760-21AB3312B415}" destId="{90CAC8AD-3DB2-C141-B513-DF97FDC99DEA}" srcOrd="0" destOrd="0" presId="urn:microsoft.com/office/officeart/2005/8/layout/vList5"/>
    <dgm:cxn modelId="{208A7B29-205A-41F5-BF21-5E74180E7F28}" srcId="{1CA7112D-BCD5-4277-8760-21AB3312B415}" destId="{F1A9B488-0955-4204-9CB7-7D33D3BCD93B}" srcOrd="2" destOrd="0" parTransId="{70CD7625-C30A-4984-B684-CA01B5F5E637}" sibTransId="{15295B22-37FC-4363-BD98-99279CE428D3}"/>
    <dgm:cxn modelId="{4C1D8637-027B-064A-BB59-05D33768C809}" type="presOf" srcId="{368E5275-03DF-4084-933F-00CF3C3FECA4}" destId="{887C4E35-74C3-D64F-8DD9-6DD78A0F00A0}" srcOrd="0" destOrd="0" presId="urn:microsoft.com/office/officeart/2005/8/layout/vList5"/>
    <dgm:cxn modelId="{362C4F62-1F24-4B1C-AB62-2F6B1E3AAC5E}" srcId="{1CA7112D-BCD5-4277-8760-21AB3312B415}" destId="{45F912D0-C429-4B20-B0D9-B01648EF0DF1}" srcOrd="1" destOrd="0" parTransId="{1DBA584E-03E5-4506-88EF-05E6268D49B6}" sibTransId="{54068B7C-58E8-4136-BB09-B31C27F0CE94}"/>
    <dgm:cxn modelId="{79B60565-5DD6-EE44-8C64-3D427B9CE935}" type="presOf" srcId="{F1A9B488-0955-4204-9CB7-7D33D3BCD93B}" destId="{A8C41D21-5C01-3D41-8A4B-C6FC029A6CDB}" srcOrd="0" destOrd="2" presId="urn:microsoft.com/office/officeart/2005/8/layout/vList5"/>
    <dgm:cxn modelId="{0F545058-871A-6246-81A3-658BDCE32D25}" type="presOf" srcId="{B6892FE9-64F1-4CEF-8CCF-A761C238E124}" destId="{A8C41D21-5C01-3D41-8A4B-C6FC029A6CDB}" srcOrd="0" destOrd="0" presId="urn:microsoft.com/office/officeart/2005/8/layout/vList5"/>
    <dgm:cxn modelId="{8492EF9D-B47B-A345-A588-D3BA694A6078}" type="presOf" srcId="{7AB6ADFC-8EC7-4E45-AAF3-6DC64DA46E51}" destId="{A8C41D21-5C01-3D41-8A4B-C6FC029A6CDB}" srcOrd="0" destOrd="3" presId="urn:microsoft.com/office/officeart/2005/8/layout/vList5"/>
    <dgm:cxn modelId="{3EF447C5-009A-4DDB-9E4D-6E7F92FCE81A}" srcId="{1CA7112D-BCD5-4277-8760-21AB3312B415}" destId="{7AB6ADFC-8EC7-4E45-AAF3-6DC64DA46E51}" srcOrd="3" destOrd="0" parTransId="{B0E4521E-A3E8-4FE4-9113-9A53E78E5BFB}" sibTransId="{DE5ACA8C-5AD9-4954-A7B2-FE3560224DA7}"/>
    <dgm:cxn modelId="{03185BD9-C39F-4C0C-A83A-C86D580C4AE2}" srcId="{1CA7112D-BCD5-4277-8760-21AB3312B415}" destId="{B6892FE9-64F1-4CEF-8CCF-A761C238E124}" srcOrd="0" destOrd="0" parTransId="{6C44C847-72E5-430C-A4B0-876222F15DEE}" sibTransId="{9990102A-C6F9-494F-9AAA-253FF51805BB}"/>
    <dgm:cxn modelId="{A18EC097-65F4-AB42-AB9E-A0CB0F7FD5BE}" type="presParOf" srcId="{887C4E35-74C3-D64F-8DD9-6DD78A0F00A0}" destId="{66905D0C-9504-044A-8070-31440D6B551E}" srcOrd="0" destOrd="0" presId="urn:microsoft.com/office/officeart/2005/8/layout/vList5"/>
    <dgm:cxn modelId="{5BAE9130-C31E-0245-8C9E-7A9E10B8A4AB}" type="presParOf" srcId="{66905D0C-9504-044A-8070-31440D6B551E}" destId="{90CAC8AD-3DB2-C141-B513-DF97FDC99DEA}" srcOrd="0" destOrd="0" presId="urn:microsoft.com/office/officeart/2005/8/layout/vList5"/>
    <dgm:cxn modelId="{1AA03D70-419C-1A40-AF48-3E8E58AC7AA7}" type="presParOf" srcId="{66905D0C-9504-044A-8070-31440D6B551E}" destId="{A8C41D21-5C01-3D41-8A4B-C6FC029A6C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41D21-5C01-3D41-8A4B-C6FC029A6CDB}">
      <dsp:nvSpPr>
        <dsp:cNvPr id="0" name=""/>
        <dsp:cNvSpPr/>
      </dsp:nvSpPr>
      <dsp:spPr>
        <a:xfrm rot="5400000">
          <a:off x="5303160" y="-1055682"/>
          <a:ext cx="369489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4BB37"/>
            </a:buClr>
            <a:buFont typeface="Wingdings" pitchFamily="2" charset="2"/>
            <a:buChar char="v"/>
          </a:pPr>
          <a:r>
            <a:rPr lang="en-US" sz="4700" b="1" kern="1200" dirty="0">
              <a:solidFill>
                <a:srgbClr val="274191"/>
              </a:solidFill>
            </a:rPr>
            <a:t>Diversity and Inclusion</a:t>
          </a:r>
          <a:endParaRPr lang="en-US" sz="4700" kern="1200" dirty="0">
            <a:solidFill>
              <a:srgbClr val="274191"/>
            </a:solidFill>
          </a:endParaRPr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4BB37"/>
            </a:buClr>
            <a:buFont typeface="Wingdings" pitchFamily="2" charset="2"/>
            <a:buChar char="v"/>
          </a:pPr>
          <a:r>
            <a:rPr lang="en-US" sz="4700" b="1" kern="1200" dirty="0">
              <a:solidFill>
                <a:srgbClr val="274191"/>
              </a:solidFill>
            </a:rPr>
            <a:t>Integrity</a:t>
          </a:r>
          <a:endParaRPr lang="en-US" sz="4700" kern="1200" dirty="0">
            <a:solidFill>
              <a:srgbClr val="274191"/>
            </a:solidFill>
          </a:endParaRPr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4BB37"/>
            </a:buClr>
            <a:buFont typeface="Wingdings" pitchFamily="2" charset="2"/>
            <a:buChar char="v"/>
          </a:pPr>
          <a:r>
            <a:rPr lang="en-US" sz="4700" b="1" kern="1200" dirty="0">
              <a:solidFill>
                <a:srgbClr val="274191"/>
              </a:solidFill>
            </a:rPr>
            <a:t>Caring</a:t>
          </a:r>
          <a:endParaRPr lang="en-US" sz="4700" kern="1200" dirty="0">
            <a:solidFill>
              <a:srgbClr val="274191"/>
            </a:solidFill>
          </a:endParaRPr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4BB37"/>
            </a:buClr>
            <a:buFont typeface="Wingdings" pitchFamily="2" charset="2"/>
            <a:buChar char="v"/>
          </a:pPr>
          <a:r>
            <a:rPr lang="en-US" sz="4700" b="1" kern="1200" dirty="0">
              <a:solidFill>
                <a:srgbClr val="274191"/>
              </a:solidFill>
            </a:rPr>
            <a:t>Excellence</a:t>
          </a:r>
          <a:endParaRPr lang="en-US" sz="4700" kern="1200" dirty="0">
            <a:solidFill>
              <a:srgbClr val="274191"/>
            </a:solidFill>
          </a:endParaRPr>
        </a:p>
      </dsp:txBody>
      <dsp:txXfrm rot="-5400000">
        <a:off x="3785616" y="642232"/>
        <a:ext cx="6549614" cy="3334155"/>
      </dsp:txXfrm>
    </dsp:sp>
    <dsp:sp modelId="{90CAC8AD-3DB2-C141-B513-DF97FDC99DEA}">
      <dsp:nvSpPr>
        <dsp:cNvPr id="0" name=""/>
        <dsp:cNvSpPr/>
      </dsp:nvSpPr>
      <dsp:spPr>
        <a:xfrm>
          <a:off x="0" y="0"/>
          <a:ext cx="3785616" cy="46186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rgbClr val="F4BB37"/>
              </a:solidFill>
            </a:rPr>
            <a:t>Four dynamic core values permeate the NLN and are reflected in our work.</a:t>
          </a:r>
          <a:endParaRPr lang="en-US" sz="4300" kern="1200" dirty="0">
            <a:solidFill>
              <a:srgbClr val="F4BB37"/>
            </a:solidFill>
          </a:endParaRPr>
        </a:p>
      </dsp:txBody>
      <dsp:txXfrm>
        <a:off x="184799" y="184799"/>
        <a:ext cx="3416018" cy="4249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B914D-3C43-2F40-B1A5-B3BA8818BF96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4DF59-E89A-4F4B-A3D1-7403027F3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0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9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91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0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9DF6-81A5-B348-A7AD-25293B43391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7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9DF6-81A5-B348-A7AD-25293B43391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3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E73E4E-6231-644D-B8C3-3FD8C9F0D6EA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4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E73E4E-6231-644D-B8C3-3FD8C9F0D6EA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4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L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C3B315-5F3D-3146-931A-FA95FE581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8BE48-FD17-A644-95C8-BD93B0744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477" y="1453736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12000" b="1" i="0" spc="-150">
                <a:solidFill>
                  <a:srgbClr val="27419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50527-187F-A845-BA79-05DEBDC091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477" y="384133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67118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L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CE1ED1-C242-C749-859A-4F974A0DB7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591339-1A82-3640-A75D-46054289B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 i="0" spc="0">
                <a:solidFill>
                  <a:srgbClr val="27419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EB2C3-ECB3-6E41-8FD2-0DA5F1856E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7096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10363200" cy="1057275"/>
          </a:xfrm>
          <a:prstGeom prst="rect">
            <a:avLst/>
          </a:prstGeom>
        </p:spPr>
        <p:txBody>
          <a:bodyPr anchor="t"/>
          <a:lstStyle>
            <a:lvl1pPr algn="l">
              <a:defRPr sz="4800" b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 Cn" pitchFamily="34" charset="0"/>
              </a:defRPr>
            </a:lvl1pPr>
          </a:lstStyle>
          <a:p>
            <a:r>
              <a:rPr lang="en-US" dirty="0"/>
              <a:t>Click To Change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349329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Cn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1"/>
            <a:ext cx="2844800" cy="365125"/>
          </a:xfrm>
        </p:spPr>
        <p:txBody>
          <a:bodyPr/>
          <a:lstStyle/>
          <a:p>
            <a:fld id="{0FD40940-82B2-44CD-BFC3-0AA9CA9B80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5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C57B-A77C-D54D-8C8B-714B21EE64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1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C57B-A77C-D54D-8C8B-714B21EE64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6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16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9" r:id="rId3"/>
    <p:sldLayoutId id="2147483660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ln.org/docs/default-source/default-document-library/nln-grant-proposal-review-rubric.pdf?sfvrsn=317a38f2_3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Research@nln.or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n.org/education/grants-scholarships/professional-development-programsgrants-and-scholarships/nln-nursing-education-research-grants-progra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ln.org/education/grants-scholarships/research-priorities-in-nursing-educ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812E-46AB-3B47-A73E-6A401AFC5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447" y="1929008"/>
            <a:ext cx="8596030" cy="4634630"/>
          </a:xfrm>
        </p:spPr>
        <p:txBody>
          <a:bodyPr/>
          <a:lstStyle/>
          <a:p>
            <a:br>
              <a:rPr lang="en-US" sz="6000" b="1" dirty="0">
                <a:solidFill>
                  <a:srgbClr val="F4BB37"/>
                </a:solidFill>
              </a:rPr>
            </a:br>
            <a:br>
              <a:rPr lang="en-US" sz="6000" b="1" dirty="0">
                <a:solidFill>
                  <a:srgbClr val="F4BB37"/>
                </a:solidFill>
              </a:rPr>
            </a:br>
            <a:br>
              <a:rPr lang="en-US" sz="6000" b="1" dirty="0">
                <a:solidFill>
                  <a:srgbClr val="F4BB37"/>
                </a:solidFill>
              </a:rPr>
            </a:br>
            <a:br>
              <a:rPr lang="en-US" sz="6000" b="1" dirty="0">
                <a:solidFill>
                  <a:srgbClr val="F4BB37"/>
                </a:solidFill>
              </a:rPr>
            </a:br>
            <a:br>
              <a:rPr lang="en-US" sz="6000" b="1" dirty="0">
                <a:solidFill>
                  <a:srgbClr val="F4BB37"/>
                </a:solidFill>
              </a:rPr>
            </a:br>
            <a:r>
              <a:rPr lang="en-US" sz="5400" b="1" dirty="0">
                <a:solidFill>
                  <a:srgbClr val="F4BB37"/>
                </a:solidFill>
              </a:rPr>
              <a:t>Critical Points for Submitting Successful Nursing Education Research Grant Proposals!</a:t>
            </a:r>
            <a:br>
              <a:rPr lang="en-US" sz="5400" b="1" dirty="0">
                <a:solidFill>
                  <a:srgbClr val="F4BB37"/>
                </a:solidFill>
              </a:rPr>
            </a:br>
            <a:endParaRPr lang="en-US" sz="5400" dirty="0">
              <a:solidFill>
                <a:srgbClr val="F4BB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6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2229632" y="990600"/>
            <a:ext cx="7752567" cy="2438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i="1" dirty="0">
                <a:solidFill>
                  <a:srgbClr val="F4BB37"/>
                </a:solidFill>
              </a:rPr>
              <a:t>Characteristics of Successful Proposals</a:t>
            </a:r>
          </a:p>
        </p:txBody>
      </p:sp>
      <p:sp>
        <p:nvSpPr>
          <p:cNvPr id="39939" name="Subtitle 3"/>
          <p:cNvSpPr>
            <a:spLocks noGrp="1"/>
          </p:cNvSpPr>
          <p:nvPr>
            <p:ph type="subTitle" idx="1"/>
          </p:nvPr>
        </p:nvSpPr>
        <p:spPr>
          <a:xfrm>
            <a:off x="4038600" y="3810000"/>
            <a:ext cx="6400800" cy="1752600"/>
          </a:xfrm>
        </p:spPr>
        <p:txBody>
          <a:bodyPr/>
          <a:lstStyle/>
          <a:p>
            <a:pPr algn="r" eaLnBrk="1" hangingPunct="1"/>
            <a:r>
              <a:rPr lang="en-US" sz="3200" b="1" dirty="0">
                <a:solidFill>
                  <a:srgbClr val="274191"/>
                </a:solidFill>
                <a:latin typeface="Helvetica" pitchFamily="2" charset="0"/>
              </a:rPr>
              <a:t>Addressing a significant </a:t>
            </a:r>
          </a:p>
          <a:p>
            <a:pPr algn="r" eaLnBrk="1" hangingPunct="1"/>
            <a:r>
              <a:rPr lang="en-US" sz="3200" b="1" dirty="0">
                <a:solidFill>
                  <a:srgbClr val="274191"/>
                </a:solidFill>
                <a:latin typeface="Helvetica" pitchFamily="2" charset="0"/>
              </a:rPr>
              <a:t>nursing education </a:t>
            </a:r>
          </a:p>
          <a:p>
            <a:pPr algn="r" eaLnBrk="1" hangingPunct="1"/>
            <a:r>
              <a:rPr lang="en-US" sz="3200" b="1" dirty="0">
                <a:solidFill>
                  <a:srgbClr val="274191"/>
                </a:solidFill>
                <a:latin typeface="Helvetica" pitchFamily="2" charset="0"/>
              </a:rPr>
              <a:t>problem</a:t>
            </a:r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941" name="Picture 2" descr="C:\Documents and Settings\Barbara Patterson\My Documents\My Pictures\Microsoft Clip Organizer\j0387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29067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66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315233" y="0"/>
            <a:ext cx="9519781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 dirty="0">
                <a:solidFill>
                  <a:srgbClr val="FFCD2B"/>
                </a:solidFill>
                <a:ea typeface="+mj-ea"/>
                <a:cs typeface="+mj-cs"/>
              </a:rPr>
            </a:br>
            <a:r>
              <a:rPr lang="en-US" sz="4800" i="1" dirty="0">
                <a:solidFill>
                  <a:srgbClr val="F4BB37"/>
                </a:solidFill>
              </a:rPr>
              <a:t>Presentation of the Application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315234" y="1828801"/>
            <a:ext cx="8895568" cy="4297364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Clarity</a:t>
            </a:r>
          </a:p>
          <a:p>
            <a:pPr marL="457200" indent="-457200"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Depth and precision</a:t>
            </a:r>
          </a:p>
          <a:p>
            <a:pPr marL="457200" indent="-457200"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Logical</a:t>
            </a:r>
          </a:p>
          <a:p>
            <a:pPr marL="457200" indent="-457200"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Creative</a:t>
            </a:r>
          </a:p>
          <a:p>
            <a:pPr marL="457200" indent="-457200"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Format</a:t>
            </a:r>
          </a:p>
          <a:p>
            <a:pPr eaLnBrk="1" hangingPunct="1">
              <a:buFont typeface="Wingdings" charset="2"/>
              <a:buChar char="Ø"/>
            </a:pPr>
            <a:endParaRPr lang="en-US" dirty="0"/>
          </a:p>
        </p:txBody>
      </p:sp>
      <p:pic>
        <p:nvPicPr>
          <p:cNvPr id="46085" name="Picture 2" descr="C:\Documents and Settings\Barbara Patterson\My Documents\My Pictures\Microsoft Clip Organizer\j04393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275" y="1828800"/>
            <a:ext cx="4663856" cy="401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72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1102291" y="1640909"/>
            <a:ext cx="8879910" cy="134028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b="0" dirty="0">
                <a:solidFill>
                  <a:srgbClr val="FFCD2B"/>
                </a:solidFill>
                <a:cs typeface="Calibri"/>
              </a:rPr>
              <a:t>	</a:t>
            </a:r>
            <a:r>
              <a:rPr lang="en-US" sz="6000" i="1" dirty="0">
                <a:solidFill>
                  <a:srgbClr val="F4BB37"/>
                </a:solidFill>
                <a:cs typeface="Calibri"/>
              </a:rPr>
              <a:t>RIGOROUS DESIGNS</a:t>
            </a:r>
          </a:p>
        </p:txBody>
      </p:sp>
      <p:sp>
        <p:nvSpPr>
          <p:cNvPr id="48131" name="Subtitle 2"/>
          <p:cNvSpPr>
            <a:spLocks noGrp="1"/>
          </p:cNvSpPr>
          <p:nvPr>
            <p:ph type="subTitle" idx="1"/>
          </p:nvPr>
        </p:nvSpPr>
        <p:spPr>
          <a:xfrm>
            <a:off x="989556" y="3876806"/>
            <a:ext cx="8992644" cy="1672223"/>
          </a:xfrm>
        </p:spPr>
        <p:txBody>
          <a:bodyPr/>
          <a:lstStyle/>
          <a:p>
            <a:pPr eaLnBrk="1" hangingPunct="1"/>
            <a:r>
              <a:rPr lang="en-US" sz="2400" dirty="0"/>
              <a:t>          </a:t>
            </a:r>
          </a:p>
          <a:p>
            <a:r>
              <a:rPr lang="en-US" sz="4200" b="1" dirty="0">
                <a:solidFill>
                  <a:srgbClr val="274191"/>
                </a:solidFill>
                <a:latin typeface="Helvetica" pitchFamily="2" charset="0"/>
              </a:rPr>
              <a:t>Quantitative Proposals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5" name="Picture 4" descr="DATA 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623" y="2981194"/>
            <a:ext cx="3318353" cy="33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2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itle 1"/>
          <p:cNvSpPr>
            <a:spLocks noGrp="1"/>
          </p:cNvSpPr>
          <p:nvPr>
            <p:ph type="title"/>
          </p:nvPr>
        </p:nvSpPr>
        <p:spPr>
          <a:xfrm>
            <a:off x="1295400" y="438411"/>
            <a:ext cx="8915400" cy="11839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i="1" dirty="0">
                <a:solidFill>
                  <a:srgbClr val="F4BB37"/>
                </a:solidFill>
              </a:rPr>
              <a:t>Examining your Proposal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415441" y="1453019"/>
            <a:ext cx="8501391" cy="5404981"/>
          </a:xfrm>
        </p:spPr>
        <p:txBody>
          <a:bodyPr>
            <a:normAutofit/>
          </a:bodyPr>
          <a:lstStyle/>
          <a:p>
            <a:pPr marL="457200" lvl="2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Builds on state of the science</a:t>
            </a:r>
          </a:p>
          <a:p>
            <a:pPr marL="457200" lvl="2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Sample determined through power analysis</a:t>
            </a:r>
          </a:p>
          <a:p>
            <a:pPr marL="457200" lvl="2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Random selection or rationale for sample selection</a:t>
            </a:r>
          </a:p>
          <a:p>
            <a:pPr marL="457200" lvl="2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Random assignment to intervention or control group</a:t>
            </a:r>
          </a:p>
          <a:p>
            <a:pPr marL="457200" lvl="2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Multi-site or rationale for single site</a:t>
            </a:r>
          </a:p>
          <a:p>
            <a:pPr marL="342900" lvl="2" indent="-342900">
              <a:spcAft>
                <a:spcPts val="2400"/>
              </a:spcAft>
            </a:pPr>
            <a:endParaRPr lang="en-US" sz="2800" dirty="0"/>
          </a:p>
          <a:p>
            <a:pPr eaLnBrk="1" hangingPunct="1">
              <a:buNone/>
            </a:pPr>
            <a:endParaRPr lang="en-US" dirty="0"/>
          </a:p>
        </p:txBody>
      </p:sp>
      <p:pic>
        <p:nvPicPr>
          <p:cNvPr id="49157" name="Picture 5" descr="C:\Documents and Settings\Marilyn Frenn.MARILYN\Local Settings\Temporary Internet Files\Content.IE5\WJCXTXAO\MCj044212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2077" y="3544866"/>
            <a:ext cx="2971800" cy="235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54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itle 1"/>
          <p:cNvSpPr>
            <a:spLocks noGrp="1"/>
          </p:cNvSpPr>
          <p:nvPr>
            <p:ph type="title"/>
          </p:nvPr>
        </p:nvSpPr>
        <p:spPr>
          <a:xfrm>
            <a:off x="1290181" y="464180"/>
            <a:ext cx="8920619" cy="13646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i="1" dirty="0">
                <a:solidFill>
                  <a:srgbClr val="F4BB37"/>
                </a:solidFill>
              </a:rPr>
              <a:t>Examining your Proposal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290181" y="1828800"/>
            <a:ext cx="8580637" cy="5029200"/>
          </a:xfrm>
        </p:spPr>
        <p:txBody>
          <a:bodyPr>
            <a:normAutofit/>
          </a:bodyPr>
          <a:lstStyle/>
          <a:p>
            <a:pPr marL="457200" lvl="2" indent="-4572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Instrument(s) with adequate estimates of reliability and validity </a:t>
            </a:r>
          </a:p>
          <a:p>
            <a:pPr marL="457200" lvl="2" indent="-4572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Data collection and analysis enhance statistical conclusion validity</a:t>
            </a:r>
          </a:p>
          <a:p>
            <a:pPr marL="457200" lvl="2" indent="-4572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Appropriate consultants if needed</a:t>
            </a:r>
          </a:p>
          <a:p>
            <a:pPr>
              <a:spcAft>
                <a:spcPts val="3000"/>
              </a:spcAft>
            </a:pPr>
            <a:endParaRPr lang="en-US" dirty="0"/>
          </a:p>
        </p:txBody>
      </p:sp>
      <p:pic>
        <p:nvPicPr>
          <p:cNvPr id="49157" name="Picture 5" descr="C:\Documents and Settings\Marilyn Frenn.MARILYN\Local Settings\Temporary Internet Files\Content.IE5\WJCXTXAO\MCj044212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9630" y="3767203"/>
            <a:ext cx="2292562" cy="200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08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8502-894C-5437-B33E-DE48BCB7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048"/>
            <a:ext cx="10515600" cy="1562578"/>
          </a:xfrm>
        </p:spPr>
        <p:txBody>
          <a:bodyPr/>
          <a:lstStyle/>
          <a:p>
            <a:r>
              <a:rPr lang="en-US" sz="4000" b="1" i="1" dirty="0">
                <a:solidFill>
                  <a:srgbClr val="F4BB37"/>
                </a:solidFill>
                <a:latin typeface="Montserrat" pitchFamily="2" charset="77"/>
              </a:rPr>
              <a:t>Common pitfalls with study </a:t>
            </a:r>
            <a:br>
              <a:rPr lang="en-US" sz="4000" b="1" i="1" dirty="0">
                <a:solidFill>
                  <a:srgbClr val="F4BB37"/>
                </a:solidFill>
                <a:latin typeface="Montserrat" pitchFamily="2" charset="77"/>
              </a:rPr>
            </a:br>
            <a:r>
              <a:rPr lang="en-US" sz="4000" b="1" i="1" dirty="0">
                <a:solidFill>
                  <a:srgbClr val="F4BB37"/>
                </a:solidFill>
                <a:latin typeface="Montserrat" pitchFamily="2" charset="77"/>
              </a:rPr>
              <a:t>conceptualization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5C704-A482-393E-561F-4D873CC1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899"/>
            <a:ext cx="10515600" cy="4060064"/>
          </a:xfrm>
        </p:spPr>
        <p:txBody>
          <a:bodyPr/>
          <a:lstStyle/>
          <a:p>
            <a:pPr marL="342900" indent="-3429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Does not add anything new</a:t>
            </a:r>
          </a:p>
          <a:p>
            <a:pPr marL="342900" indent="-3429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Review of the literature not comprehensive and/or current</a:t>
            </a:r>
          </a:p>
          <a:p>
            <a:pPr marL="342900" indent="-3429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Appears to be quality improvement project for a specific course or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8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3D5C-B273-4E9B-BA4C-0BC50C40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>
                <a:solidFill>
                  <a:srgbClr val="F4BB37"/>
                </a:solidFill>
              </a:rPr>
              <a:t>Common pitfalls: Sampling </a:t>
            </a:r>
            <a:endParaRPr lang="en-US" sz="4400" i="1" dirty="0">
              <a:solidFill>
                <a:srgbClr val="F4BB3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2FDD-A725-F9D6-F008-49891726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Small </a:t>
            </a:r>
            <a:r>
              <a:rPr lang="en-US" sz="3200" i="1" dirty="0">
                <a:solidFill>
                  <a:srgbClr val="274191"/>
                </a:solidFill>
                <a:latin typeface="Helvetica" pitchFamily="2" charset="0"/>
              </a:rPr>
              <a:t>N</a:t>
            </a: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 where larger sample would be appropriate</a:t>
            </a:r>
          </a:p>
          <a:p>
            <a:pPr marL="342900" indent="-3429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Sample not determined by power analysis</a:t>
            </a:r>
          </a:p>
          <a:p>
            <a:pPr marL="342900" indent="-3429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Participants all from same school and/or same course</a:t>
            </a:r>
          </a:p>
          <a:p>
            <a:pPr marL="342900" indent="-3429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Vulnerable populations (or lack of recognition of this or plan to address)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90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73F3-160B-FBF8-8F31-47FD76F0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4BB37"/>
                </a:solidFill>
              </a:rPr>
              <a:t>Common pitfalls: Sampling </a:t>
            </a:r>
            <a:endParaRPr lang="en-US" i="1" dirty="0">
              <a:solidFill>
                <a:srgbClr val="F4BB3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A4674-5716-ECBD-5ACB-0684E2E9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56" y="1825625"/>
            <a:ext cx="10364244" cy="4351338"/>
          </a:xfrm>
        </p:spPr>
        <p:txBody>
          <a:bodyPr/>
          <a:lstStyle/>
          <a:p>
            <a:pPr marL="342900" indent="-3429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Recruitment plan unlikely to result in adequate participation (attrition)</a:t>
            </a:r>
          </a:p>
          <a:p>
            <a:pPr marL="342900" indent="-3429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Homogeneity of sample results in very limited generalizability or transferability</a:t>
            </a:r>
          </a:p>
          <a:p>
            <a:pPr marL="342900" indent="-3429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No plan to recruit diverse participants where it would be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1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xfrm>
            <a:off x="764089" y="288100"/>
            <a:ext cx="10058400" cy="192759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342900"/>
            <a:r>
              <a:rPr lang="en-US" sz="3600" i="1" dirty="0">
                <a:solidFill>
                  <a:srgbClr val="F4BB37"/>
                </a:solidFill>
              </a:rPr>
              <a:t>Sample Determined Through </a:t>
            </a:r>
            <a:br>
              <a:rPr lang="en-US" sz="3600" i="1" dirty="0">
                <a:solidFill>
                  <a:srgbClr val="F4BB37"/>
                </a:solidFill>
              </a:rPr>
            </a:br>
            <a:r>
              <a:rPr lang="en-US" sz="3600" i="1" dirty="0">
                <a:solidFill>
                  <a:srgbClr val="F4BB37"/>
                </a:solidFill>
              </a:rPr>
              <a:t>POWER ANALYSIS</a:t>
            </a:r>
            <a:br>
              <a:rPr lang="en-US" sz="3600" i="1" dirty="0">
                <a:solidFill>
                  <a:srgbClr val="F4BB37"/>
                </a:solidFill>
              </a:rPr>
            </a:br>
            <a:endParaRPr lang="en-US" sz="3600" i="1" dirty="0">
              <a:solidFill>
                <a:srgbClr val="F4BB37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152395" y="1816273"/>
            <a:ext cx="10058400" cy="4657551"/>
          </a:xfrm>
        </p:spPr>
        <p:txBody>
          <a:bodyPr>
            <a:noAutofit/>
          </a:bodyPr>
          <a:lstStyle/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i="1" dirty="0">
                <a:solidFill>
                  <a:srgbClr val="274191"/>
                </a:solidFill>
                <a:latin typeface="Helvetica" pitchFamily="2" charset="0"/>
              </a:rPr>
              <a:t>Power Analysis </a:t>
            </a: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is an approach to determine sample size and estimate the likelihood of committing a Type II error.</a:t>
            </a:r>
          </a:p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When we take a sample, we are estimating the population values, so we need to try to be sure the statistical conclusion is valid.</a:t>
            </a:r>
          </a:p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Estimate the effect size based on prior studies.</a:t>
            </a:r>
          </a:p>
        </p:txBody>
      </p:sp>
    </p:spTree>
    <p:extLst>
      <p:ext uri="{BB962C8B-B14F-4D97-AF65-F5344CB8AC3E}">
        <p14:creationId xmlns:p14="http://schemas.microsoft.com/office/powerpoint/2010/main" val="31306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itle 1"/>
          <p:cNvSpPr>
            <a:spLocks noGrp="1"/>
          </p:cNvSpPr>
          <p:nvPr>
            <p:ph type="title"/>
          </p:nvPr>
        </p:nvSpPr>
        <p:spPr>
          <a:xfrm>
            <a:off x="1265129" y="0"/>
            <a:ext cx="8945671" cy="2079321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US" sz="4800" dirty="0">
                <a:solidFill>
                  <a:srgbClr val="4D75B1"/>
                </a:solidFill>
                <a:latin typeface="+mn-lt"/>
              </a:rPr>
            </a:br>
            <a:r>
              <a:rPr lang="en-US" sz="4800" i="1" dirty="0">
                <a:solidFill>
                  <a:srgbClr val="F4BB37"/>
                </a:solidFill>
              </a:rPr>
              <a:t>Multi-site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265129" y="2480153"/>
            <a:ext cx="8488471" cy="3993673"/>
          </a:xfrm>
        </p:spPr>
        <p:txBody>
          <a:bodyPr>
            <a:normAutofit/>
          </a:bodyPr>
          <a:lstStyle/>
          <a:p>
            <a:pPr marL="571500" lvl="2" indent="-5715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4000" dirty="0">
                <a:solidFill>
                  <a:srgbClr val="274191"/>
                </a:solidFill>
                <a:latin typeface="Helvetica" pitchFamily="2" charset="0"/>
              </a:rPr>
              <a:t>Global communities </a:t>
            </a:r>
          </a:p>
          <a:p>
            <a:pPr marL="571500" lvl="2" indent="-5715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4000" dirty="0">
                <a:solidFill>
                  <a:srgbClr val="274191"/>
                </a:solidFill>
                <a:latin typeface="Helvetica" pitchFamily="2" charset="0"/>
              </a:rPr>
              <a:t>Random selection or rationale for sample selection</a:t>
            </a:r>
          </a:p>
          <a:p>
            <a:pPr marL="571500" lvl="2" indent="-5715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4000" dirty="0">
                <a:solidFill>
                  <a:srgbClr val="274191"/>
                </a:solidFill>
                <a:latin typeface="Helvetica" pitchFamily="2" charset="0"/>
              </a:rPr>
              <a:t>Listed in NLN priorities</a:t>
            </a:r>
          </a:p>
          <a:p>
            <a:pPr marL="342900" lvl="2" indent="-342900"/>
            <a:endParaRPr lang="en-US" sz="4000" dirty="0"/>
          </a:p>
          <a:p>
            <a:pPr eaLnBrk="1" hangingPunct="1"/>
            <a:endParaRPr lang="en-US" dirty="0"/>
          </a:p>
        </p:txBody>
      </p:sp>
      <p:pic>
        <p:nvPicPr>
          <p:cNvPr id="5" name="Picture 4" descr="world 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808" y="829543"/>
            <a:ext cx="3109984" cy="22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8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F982-C931-0A41-8DF3-25506A81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4BB37"/>
                </a:solidFill>
              </a:rPr>
              <a:t>Copyright Notice</a:t>
            </a:r>
            <a:br>
              <a:rPr lang="en-US" dirty="0"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6F5E0-AA43-6644-8350-71FEEAFA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713"/>
            <a:ext cx="10515600" cy="3807250"/>
          </a:xfrm>
        </p:spPr>
        <p:txBody>
          <a:bodyPr/>
          <a:lstStyle/>
          <a:p>
            <a:pPr algn="ctr"/>
            <a:r>
              <a:rPr lang="en-US" sz="3200" i="1" dirty="0">
                <a:solidFill>
                  <a:srgbClr val="274191"/>
                </a:solidFill>
                <a:effectLst/>
                <a:latin typeface="Helvetica" pitchFamily="2" charset="0"/>
              </a:rPr>
              <a:t>Absolutely no part of this presentation can</a:t>
            </a:r>
            <a:endParaRPr lang="en-US" sz="3200" dirty="0">
              <a:solidFill>
                <a:srgbClr val="274191"/>
              </a:solidFill>
              <a:effectLst/>
              <a:latin typeface="Helvetica" pitchFamily="2" charset="0"/>
            </a:endParaRPr>
          </a:p>
          <a:p>
            <a:pPr algn="ctr"/>
            <a:r>
              <a:rPr lang="en-US" sz="3200" i="1" dirty="0">
                <a:solidFill>
                  <a:srgbClr val="274191"/>
                </a:solidFill>
                <a:effectLst/>
                <a:latin typeface="Helvetica" pitchFamily="2" charset="0"/>
              </a:rPr>
              <a:t>be recorded, copied, or distributed without</a:t>
            </a:r>
            <a:endParaRPr lang="en-US" sz="3200" dirty="0">
              <a:solidFill>
                <a:srgbClr val="274191"/>
              </a:solidFill>
              <a:effectLst/>
              <a:latin typeface="Helvetica" pitchFamily="2" charset="0"/>
            </a:endParaRPr>
          </a:p>
          <a:p>
            <a:pPr algn="ctr"/>
            <a:r>
              <a:rPr lang="en-US" sz="3200" i="1" dirty="0">
                <a:solidFill>
                  <a:srgbClr val="274191"/>
                </a:solidFill>
                <a:effectLst/>
                <a:latin typeface="Helvetica" pitchFamily="2" charset="0"/>
              </a:rPr>
              <a:t>the written consent of the NLN.</a:t>
            </a:r>
            <a:endParaRPr lang="en-US" sz="3200" dirty="0">
              <a:solidFill>
                <a:srgbClr val="274191"/>
              </a:solidFill>
              <a:effectLst/>
              <a:latin typeface="Helvetica" pitchFamily="2" charset="0"/>
            </a:endParaRPr>
          </a:p>
          <a:p>
            <a:pPr algn="ctr"/>
            <a:r>
              <a:rPr lang="en-US" sz="3200" i="1" dirty="0">
                <a:solidFill>
                  <a:srgbClr val="274191"/>
                </a:solidFill>
                <a:effectLst/>
                <a:latin typeface="Helvetica" pitchFamily="2" charset="0"/>
              </a:rPr>
              <a:t>No photography of the</a:t>
            </a:r>
            <a:endParaRPr lang="en-US" sz="3200" dirty="0">
              <a:solidFill>
                <a:srgbClr val="274191"/>
              </a:solidFill>
              <a:effectLst/>
              <a:latin typeface="Helvetica" pitchFamily="2" charset="0"/>
            </a:endParaRPr>
          </a:p>
          <a:p>
            <a:pPr algn="ctr"/>
            <a:r>
              <a:rPr lang="en-US" sz="3200" i="1" dirty="0">
                <a:solidFill>
                  <a:srgbClr val="274191"/>
                </a:solidFill>
                <a:effectLst/>
                <a:latin typeface="Helvetica" pitchFamily="2" charset="0"/>
              </a:rPr>
              <a:t>slides can be taken without</a:t>
            </a:r>
            <a:endParaRPr lang="en-US" sz="3200" dirty="0">
              <a:solidFill>
                <a:srgbClr val="274191"/>
              </a:solidFill>
              <a:effectLst/>
              <a:latin typeface="Helvetica" pitchFamily="2" charset="0"/>
            </a:endParaRPr>
          </a:p>
          <a:p>
            <a:pPr algn="ctr"/>
            <a:r>
              <a:rPr lang="en-US" sz="3200" i="1" dirty="0">
                <a:solidFill>
                  <a:srgbClr val="274191"/>
                </a:solidFill>
                <a:effectLst/>
                <a:latin typeface="Helvetica" pitchFamily="2" charset="0"/>
              </a:rPr>
              <a:t>permission.</a:t>
            </a:r>
            <a:endParaRPr lang="en-US" sz="3200" dirty="0">
              <a:solidFill>
                <a:srgbClr val="274191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88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4F677-F5F1-ED4F-FEFD-96E519AD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522"/>
            <a:ext cx="10515600" cy="1575104"/>
          </a:xfrm>
        </p:spPr>
        <p:txBody>
          <a:bodyPr/>
          <a:lstStyle/>
          <a:p>
            <a:r>
              <a:rPr lang="en-US" sz="4000" b="1" i="1" dirty="0">
                <a:solidFill>
                  <a:srgbClr val="F4BB37"/>
                </a:solidFill>
              </a:rPr>
              <a:t>Instrument(s) with adequate reliability and validity</a:t>
            </a:r>
            <a:endParaRPr lang="en-US" i="1" dirty="0">
              <a:solidFill>
                <a:srgbClr val="F4BB37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D4BEB0-823B-A7B0-229E-4E8F2BFF9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793060"/>
              </p:ext>
            </p:extLst>
          </p:nvPr>
        </p:nvGraphicFramePr>
        <p:xfrm>
          <a:off x="838200" y="1825625"/>
          <a:ext cx="10515600" cy="4174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4162">
                  <a:extLst>
                    <a:ext uri="{9D8B030D-6E8A-4147-A177-3AD203B41FA5}">
                      <a16:colId xmlns:a16="http://schemas.microsoft.com/office/drawing/2014/main" val="3292524149"/>
                    </a:ext>
                  </a:extLst>
                </a:gridCol>
                <a:gridCol w="4201438">
                  <a:extLst>
                    <a:ext uri="{9D8B030D-6E8A-4147-A177-3AD203B41FA5}">
                      <a16:colId xmlns:a16="http://schemas.microsoft.com/office/drawing/2014/main" val="2569362178"/>
                    </a:ext>
                  </a:extLst>
                </a:gridCol>
              </a:tblGrid>
              <a:tr h="417434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Clr>
                          <a:srgbClr val="FFC000"/>
                        </a:buClr>
                      </a:pPr>
                      <a:r>
                        <a:rPr lang="en-US" sz="4000" b="1" dirty="0">
                          <a:solidFill>
                            <a:srgbClr val="F4BB37"/>
                          </a:solidFill>
                          <a:latin typeface="Helvetica" pitchFamily="2" charset="0"/>
                        </a:rPr>
                        <a:t>Reliability</a:t>
                      </a:r>
                    </a:p>
                    <a:p>
                      <a:pPr>
                        <a:spcAft>
                          <a:spcPts val="600"/>
                        </a:spcAft>
                        <a:buClr>
                          <a:srgbClr val="FFC000"/>
                        </a:buClr>
                      </a:pPr>
                      <a:endParaRPr lang="en-US" sz="3200" b="1" dirty="0">
                        <a:latin typeface="Helvetica" pitchFamily="2" charset="0"/>
                      </a:endParaRPr>
                    </a:p>
                    <a:p>
                      <a:pPr lvl="1">
                        <a:spcAft>
                          <a:spcPts val="600"/>
                        </a:spcAft>
                        <a:buClr>
                          <a:srgbClr val="FFC000"/>
                        </a:buClr>
                        <a:buFont typeface="Wingdings" pitchFamily="2" charset="2"/>
                        <a:buChar char="v"/>
                      </a:pPr>
                      <a:r>
                        <a:rPr lang="en-US" sz="3200" dirty="0">
                          <a:latin typeface="Helvetica" pitchFamily="2" charset="0"/>
                        </a:rPr>
                        <a:t>Internal consistency – Cronbach’s alpha </a:t>
                      </a:r>
                      <a:r>
                        <a:rPr lang="en-US" sz="3200" u="sng" dirty="0">
                          <a:latin typeface="Helvetica" pitchFamily="2" charset="0"/>
                        </a:rPr>
                        <a:t>&gt;</a:t>
                      </a:r>
                      <a:r>
                        <a:rPr lang="en-US" sz="3200" dirty="0">
                          <a:latin typeface="Helvetica" pitchFamily="2" charset="0"/>
                        </a:rPr>
                        <a:t>.7</a:t>
                      </a:r>
                    </a:p>
                    <a:p>
                      <a:pPr lvl="1">
                        <a:spcAft>
                          <a:spcPts val="600"/>
                        </a:spcAft>
                        <a:buClr>
                          <a:srgbClr val="FFC000"/>
                        </a:buClr>
                        <a:buFont typeface="Wingdings" pitchFamily="2" charset="2"/>
                        <a:buChar char="v"/>
                      </a:pPr>
                      <a:r>
                        <a:rPr lang="en-US" sz="3200" dirty="0">
                          <a:latin typeface="Helvetica" pitchFamily="2" charset="0"/>
                        </a:rPr>
                        <a:t>Test-retest  correlation  </a:t>
                      </a:r>
                      <a:r>
                        <a:rPr lang="en-US" sz="3200" u="sng" dirty="0">
                          <a:latin typeface="Helvetica" pitchFamily="2" charset="0"/>
                        </a:rPr>
                        <a:t>&gt;</a:t>
                      </a:r>
                      <a:r>
                        <a:rPr lang="en-US" sz="3200" dirty="0">
                          <a:latin typeface="Helvetica" pitchFamily="2" charset="0"/>
                        </a:rPr>
                        <a:t>.7</a:t>
                      </a:r>
                    </a:p>
                    <a:p>
                      <a:pPr lvl="1">
                        <a:spcAft>
                          <a:spcPts val="600"/>
                        </a:spcAft>
                        <a:buClr>
                          <a:srgbClr val="FFC000"/>
                        </a:buClr>
                        <a:buFont typeface="Wingdings" pitchFamily="2" charset="2"/>
                        <a:buChar char="v"/>
                      </a:pPr>
                      <a:r>
                        <a:rPr lang="en-US" sz="3200" dirty="0">
                          <a:latin typeface="Helvetica" pitchFamily="2" charset="0"/>
                        </a:rPr>
                        <a:t>Inter-rater reliability </a:t>
                      </a:r>
                      <a:r>
                        <a:rPr lang="en-US" sz="3200" u="sng" dirty="0">
                          <a:latin typeface="Helvetica" pitchFamily="2" charset="0"/>
                        </a:rPr>
                        <a:t>&gt;</a:t>
                      </a:r>
                      <a:r>
                        <a:rPr lang="en-US" sz="3200" dirty="0">
                          <a:latin typeface="Helvetica" pitchFamily="2" charset="0"/>
                        </a:rPr>
                        <a:t>.7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Clr>
                          <a:srgbClr val="FFC000"/>
                        </a:buClr>
                      </a:pPr>
                      <a:r>
                        <a:rPr lang="en-US" sz="4000" b="1" dirty="0">
                          <a:solidFill>
                            <a:srgbClr val="F4BB37"/>
                          </a:solidFill>
                          <a:latin typeface="Helvetica" pitchFamily="2" charset="0"/>
                        </a:rPr>
                        <a:t>Validity</a:t>
                      </a:r>
                    </a:p>
                    <a:p>
                      <a:pPr>
                        <a:spcAft>
                          <a:spcPts val="600"/>
                        </a:spcAft>
                        <a:buClr>
                          <a:srgbClr val="FFC000"/>
                        </a:buClr>
                      </a:pPr>
                      <a:endParaRPr lang="en-US" sz="3200" b="1" dirty="0">
                        <a:latin typeface="Helvetica" pitchFamily="2" charset="0"/>
                      </a:endParaRPr>
                    </a:p>
                    <a:p>
                      <a:pPr lvl="1">
                        <a:spcAft>
                          <a:spcPts val="600"/>
                        </a:spcAft>
                        <a:buClr>
                          <a:srgbClr val="FFC000"/>
                        </a:buClr>
                        <a:buFont typeface="Wingdings" pitchFamily="2" charset="2"/>
                        <a:buChar char="v"/>
                      </a:pPr>
                      <a:r>
                        <a:rPr lang="en-US" sz="3200" dirty="0">
                          <a:latin typeface="Helvetica" pitchFamily="2" charset="0"/>
                        </a:rPr>
                        <a:t>Face</a:t>
                      </a:r>
                    </a:p>
                    <a:p>
                      <a:pPr lvl="1">
                        <a:spcAft>
                          <a:spcPts val="600"/>
                        </a:spcAft>
                        <a:buClr>
                          <a:srgbClr val="FFC000"/>
                        </a:buClr>
                        <a:buFont typeface="Wingdings" pitchFamily="2" charset="2"/>
                        <a:buChar char="v"/>
                      </a:pPr>
                      <a:r>
                        <a:rPr lang="en-US" sz="3200" dirty="0">
                          <a:latin typeface="Helvetica" pitchFamily="2" charset="0"/>
                        </a:rPr>
                        <a:t>Content</a:t>
                      </a:r>
                    </a:p>
                    <a:p>
                      <a:pPr lvl="1">
                        <a:spcAft>
                          <a:spcPts val="600"/>
                        </a:spcAft>
                        <a:buClr>
                          <a:srgbClr val="FFC000"/>
                        </a:buClr>
                        <a:buFont typeface="Wingdings" pitchFamily="2" charset="2"/>
                        <a:buChar char="v"/>
                      </a:pPr>
                      <a:r>
                        <a:rPr lang="en-US" sz="3200" dirty="0">
                          <a:latin typeface="Helvetica" pitchFamily="2" charset="0"/>
                        </a:rPr>
                        <a:t>Construct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03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45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99" y="250521"/>
            <a:ext cx="9008301" cy="159656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4BB37"/>
                </a:solidFill>
              </a:rPr>
              <a:t>Common pitfalls: </a:t>
            </a:r>
            <a:br>
              <a:rPr lang="en-US" b="1" i="1" dirty="0">
                <a:solidFill>
                  <a:srgbClr val="F4BB37"/>
                </a:solidFill>
              </a:rPr>
            </a:br>
            <a:r>
              <a:rPr lang="en-US" b="1" i="1" dirty="0">
                <a:solidFill>
                  <a:srgbClr val="F4BB37"/>
                </a:solidFill>
              </a:rPr>
              <a:t>Instrument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285" y="2141950"/>
            <a:ext cx="9770301" cy="418264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4000" dirty="0">
                <a:solidFill>
                  <a:srgbClr val="274191"/>
                </a:solidFill>
                <a:latin typeface="Helvetica" pitchFamily="2" charset="0"/>
              </a:rPr>
              <a:t>Poor validity or reliability</a:t>
            </a:r>
          </a:p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4000" dirty="0">
                <a:solidFill>
                  <a:srgbClr val="274191"/>
                </a:solidFill>
                <a:latin typeface="Helvetica" pitchFamily="2" charset="0"/>
              </a:rPr>
              <a:t>No or minimal connection to theory or  construct of interest</a:t>
            </a:r>
          </a:p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4000" dirty="0">
                <a:solidFill>
                  <a:srgbClr val="274191"/>
                </a:solidFill>
                <a:latin typeface="Helvetica" pitchFamily="2" charset="0"/>
              </a:rPr>
              <a:t>Not sensitive to change (if using in an experimental study)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82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52" y="266533"/>
            <a:ext cx="10183660" cy="26290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F4BB37"/>
                </a:solidFill>
              </a:rPr>
              <a:t>Data collection &amp; analysis: Enhancing statistical conclusion validity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068888" y="1903956"/>
            <a:ext cx="10054224" cy="468751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A thoughtful approach that convinces reviewers you can recruit your sample, train your assistants, collect meaningful and accurate data, prevent random and systematic errors, use appropriate tests, and interpret wisely!</a:t>
            </a:r>
          </a:p>
          <a:p>
            <a:pPr eaLnBrk="1" hangingPunct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6622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129" y="237996"/>
            <a:ext cx="8945671" cy="200029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4BB37"/>
                </a:solidFill>
              </a:rPr>
              <a:t>Common pitfalls: </a:t>
            </a:r>
            <a:br>
              <a:rPr lang="en-US" b="1" i="1" dirty="0">
                <a:solidFill>
                  <a:srgbClr val="F4BB37"/>
                </a:solidFill>
              </a:rPr>
            </a:br>
            <a:r>
              <a:rPr lang="en-US" b="1" i="1" dirty="0">
                <a:solidFill>
                  <a:srgbClr val="F4BB37"/>
                </a:solidFill>
              </a:rPr>
              <a:t>Data collection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967" y="1979112"/>
            <a:ext cx="9498904" cy="4878888"/>
          </a:xfrm>
        </p:spPr>
        <p:txBody>
          <a:bodyPr/>
          <a:lstStyle/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Too burdensome for participants</a:t>
            </a:r>
          </a:p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Not clearly specified or in enough detail to determine strength or appropriateness</a:t>
            </a:r>
          </a:p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Lacks rigor</a:t>
            </a:r>
          </a:p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Does not follow evidence-based practices</a:t>
            </a:r>
          </a:p>
          <a:p>
            <a:pPr>
              <a:spcAft>
                <a:spcPts val="2400"/>
              </a:spcAft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8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954" y="195200"/>
            <a:ext cx="9611638" cy="1677061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4BB37"/>
                </a:solidFill>
              </a:rPr>
              <a:t>Common pitfalls: </a:t>
            </a:r>
            <a:br>
              <a:rPr lang="en-US" b="1" i="1" dirty="0">
                <a:solidFill>
                  <a:srgbClr val="F4BB37"/>
                </a:solidFill>
              </a:rPr>
            </a:br>
            <a:r>
              <a:rPr lang="en-US" b="1" i="1" dirty="0">
                <a:solidFill>
                  <a:srgbClr val="F4BB37"/>
                </a:solidFill>
              </a:rPr>
              <a:t>Data collection and analysis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408" y="2041741"/>
            <a:ext cx="9766126" cy="462105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Unethical </a:t>
            </a:r>
          </a:p>
          <a:p>
            <a:pPr lvl="1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600" dirty="0">
                <a:solidFill>
                  <a:srgbClr val="274191"/>
                </a:solidFill>
                <a:latin typeface="Helvetica" pitchFamily="2" charset="0"/>
              </a:rPr>
              <a:t>Lack of adequate human subjects consideration/ protection</a:t>
            </a:r>
          </a:p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Data analyses plan will not answer the research questions or specific aims</a:t>
            </a:r>
          </a:p>
          <a:p>
            <a:pPr marL="457200" indent="-45720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Sample size too small to conduct planned analyses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41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itle 1"/>
          <p:cNvSpPr>
            <a:spLocks noGrp="1"/>
          </p:cNvSpPr>
          <p:nvPr>
            <p:ph type="title"/>
          </p:nvPr>
        </p:nvSpPr>
        <p:spPr>
          <a:xfrm>
            <a:off x="1277655" y="609600"/>
            <a:ext cx="8717244" cy="10785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i="1" dirty="0">
                <a:solidFill>
                  <a:srgbClr val="F4BB37"/>
                </a:solidFill>
              </a:rPr>
              <a:t>Building your Case!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390389" y="1878904"/>
            <a:ext cx="9523955" cy="483197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Prior experience recruiting a similar sample</a:t>
            </a:r>
          </a:p>
          <a:p>
            <a:pPr marL="514350" indent="-51435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Letters of support indicating enthusiasm for your study being conducted in their setting</a:t>
            </a:r>
          </a:p>
          <a:p>
            <a:pPr marL="514350" indent="-51435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Description of training for research assistants </a:t>
            </a:r>
          </a:p>
          <a:p>
            <a:pPr marL="514350" indent="-51435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Description of process for regular communication among collaborators</a:t>
            </a:r>
          </a:p>
        </p:txBody>
      </p:sp>
    </p:spTree>
    <p:extLst>
      <p:ext uri="{BB962C8B-B14F-4D97-AF65-F5344CB8AC3E}">
        <p14:creationId xmlns:p14="http://schemas.microsoft.com/office/powerpoint/2010/main" val="1184519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67F16-EC67-3C04-7AD7-188880082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2904786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rgbClr val="F4BB37"/>
                </a:solidFill>
              </a:rPr>
              <a:t>Rigorous Designs</a:t>
            </a:r>
            <a:endParaRPr lang="en-US" sz="5400" dirty="0">
              <a:solidFill>
                <a:srgbClr val="F4BB3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A4B08-B973-541C-4910-1EA6E5D22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4636008"/>
            <a:ext cx="4959317" cy="1572768"/>
          </a:xfrm>
        </p:spPr>
        <p:txBody>
          <a:bodyPr>
            <a:normAutofit/>
          </a:bodyPr>
          <a:lstStyle/>
          <a:p>
            <a:endParaRPr lang="en-US" sz="2800" b="1" dirty="0">
              <a:latin typeface="Helvetica" pitchFamily="2" charset="0"/>
            </a:endParaRPr>
          </a:p>
          <a:p>
            <a:r>
              <a:rPr lang="en-US" sz="3600" b="1" dirty="0">
                <a:solidFill>
                  <a:srgbClr val="274191"/>
                </a:solidFill>
                <a:latin typeface="Helvetica" pitchFamily="2" charset="0"/>
              </a:rPr>
              <a:t>Qualitative Proposals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nowflake-001.jpg">
            <a:extLst>
              <a:ext uri="{FF2B5EF4-FFF2-40B4-BE49-F238E27FC236}">
                <a16:creationId xmlns:a16="http://schemas.microsoft.com/office/drawing/2014/main" id="{94D40828-4631-723C-9F74-463D3D98C1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46" r="23273" b="1"/>
          <a:stretch/>
        </p:blipFill>
        <p:spPr bwMode="auto">
          <a:xfrm>
            <a:off x="5782736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81216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179535" y="362712"/>
            <a:ext cx="8229600" cy="1008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i="1" dirty="0">
                <a:solidFill>
                  <a:srgbClr val="F4BB37"/>
                </a:solidFill>
              </a:rPr>
              <a:t>Designing the Proposal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277655" y="1515649"/>
            <a:ext cx="9632515" cy="5342351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Selecting the Topic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Why is this topic important? (the ‘so what’ question)</a:t>
            </a:r>
          </a:p>
          <a:p>
            <a:pPr marL="1371600" lvl="2" indent="-457200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Be practical! 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Why is this phenomenon important to investigate from a qualitative perspective? 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Do not assume reviewers understand qualitative language or terminology </a:t>
            </a:r>
          </a:p>
        </p:txBody>
      </p:sp>
      <p:pic>
        <p:nvPicPr>
          <p:cNvPr id="64517" name="Picture 3" descr="j0379443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0950" y="2743200"/>
            <a:ext cx="179844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245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227551" y="533400"/>
            <a:ext cx="8983249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i="1" dirty="0">
                <a:solidFill>
                  <a:srgbClr val="F4BB37"/>
                </a:solidFill>
                <a:latin typeface="Montserrat" pitchFamily="2" charset="77"/>
              </a:rPr>
              <a:t>Designing the Proposal </a:t>
            </a:r>
          </a:p>
        </p:txBody>
      </p:sp>
      <p:sp>
        <p:nvSpPr>
          <p:cNvPr id="65540" name="Content Placeholder 2"/>
          <p:cNvSpPr>
            <a:spLocks noGrp="1"/>
          </p:cNvSpPr>
          <p:nvPr>
            <p:ph sz="half" idx="1"/>
          </p:nvPr>
        </p:nvSpPr>
        <p:spPr>
          <a:xfrm>
            <a:off x="1127341" y="1600199"/>
            <a:ext cx="7294513" cy="512100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Clr>
                <a:srgbClr val="FFC000"/>
              </a:buClr>
              <a:buNone/>
            </a:pPr>
            <a:r>
              <a:rPr lang="en-US" sz="2800" dirty="0">
                <a:solidFill>
                  <a:srgbClr val="274191"/>
                </a:solidFill>
                <a:latin typeface="Helvetica" pitchFamily="2" charset="0"/>
              </a:rPr>
              <a:t>Keep in mind the purpose of the research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274191"/>
                </a:solidFill>
                <a:latin typeface="Helvetica" pitchFamily="2" charset="0"/>
              </a:rPr>
              <a:t>Place proposal within broader context   -&gt; refining research question and focusing data collection and analysis 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274191"/>
                </a:solidFill>
                <a:latin typeface="Helvetica" pitchFamily="2" charset="0"/>
              </a:rPr>
              <a:t>Who is the sample? 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274191"/>
                </a:solidFill>
                <a:latin typeface="Helvetica" pitchFamily="2" charset="0"/>
              </a:rPr>
              <a:t>How will participants be selected?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274191"/>
                </a:solidFill>
                <a:latin typeface="Helvetica" pitchFamily="2" charset="0"/>
              </a:rPr>
              <a:t>Provide an estimated sample size (based on previous experience, other research, or pilot data)</a:t>
            </a:r>
          </a:p>
        </p:txBody>
      </p:sp>
      <p:pic>
        <p:nvPicPr>
          <p:cNvPr id="65542" name="Picture 3" descr="j034149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1855" y="1828800"/>
            <a:ext cx="28273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821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164921" y="225468"/>
            <a:ext cx="9045879" cy="24415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1" dirty="0">
                <a:solidFill>
                  <a:srgbClr val="F4BB37"/>
                </a:solidFill>
              </a:rPr>
              <a:t>Unique Considerations for</a:t>
            </a:r>
            <a:br>
              <a:rPr lang="en-US" i="1" dirty="0">
                <a:solidFill>
                  <a:srgbClr val="F4BB37"/>
                </a:solidFill>
              </a:rPr>
            </a:br>
            <a:r>
              <a:rPr lang="en-US" i="1" dirty="0">
                <a:solidFill>
                  <a:srgbClr val="F4BB37"/>
                </a:solidFill>
              </a:rPr>
              <a:t>Qualitative Proposals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340285" y="2004164"/>
            <a:ext cx="9569885" cy="4853836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Sometimes challenging to follow quantitative format of application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Emergent designs with unpredictable results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Qualitative research is unstructured</a:t>
            </a:r>
          </a:p>
          <a:p>
            <a:pPr lvl="1">
              <a:buClr>
                <a:srgbClr val="FFC000"/>
              </a:buClr>
            </a:pPr>
            <a:endParaRPr lang="en-US" sz="3200" dirty="0">
              <a:solidFill>
                <a:srgbClr val="274191"/>
              </a:solidFill>
              <a:latin typeface="Helvetica" pitchFamily="2" charset="0"/>
            </a:endParaRPr>
          </a:p>
          <a:p>
            <a:pPr>
              <a:buClr>
                <a:srgbClr val="FFC000"/>
              </a:buClr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Newer qualitative methods and data collection/ management strategies may need explanation</a:t>
            </a:r>
          </a:p>
          <a:p>
            <a:pPr marL="393192" lvl="1" indent="0">
              <a:buNone/>
            </a:pPr>
            <a:endParaRPr lang="en-US" sz="3200" dirty="0">
              <a:solidFill>
                <a:srgbClr val="000000"/>
              </a:solidFill>
              <a:latin typeface="Helvetica" pitchFamily="2" charset="0"/>
            </a:endParaRPr>
          </a:p>
          <a:p>
            <a:pPr eaLnBrk="1" hangingPunct="1">
              <a:buFont typeface="Wingdings" charset="2"/>
              <a:buChar char="§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/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3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9C07F4-98C5-C969-E22F-76918F70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rgbClr val="F4BB37"/>
                </a:solidFill>
              </a:rPr>
              <a:t>Core Values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FF28390-515F-4DF9-F301-EFD2A14505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58344"/>
          <a:ext cx="10515600" cy="461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693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1"/>
          <p:cNvSpPr>
            <a:spLocks noGrp="1"/>
          </p:cNvSpPr>
          <p:nvPr>
            <p:ph type="title"/>
          </p:nvPr>
        </p:nvSpPr>
        <p:spPr>
          <a:xfrm>
            <a:off x="1127342" y="400833"/>
            <a:ext cx="9083458" cy="2037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i="1" dirty="0">
                <a:solidFill>
                  <a:srgbClr val="F4BB37"/>
                </a:solidFill>
              </a:rPr>
              <a:t>Strengthening Your Case!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309642" y="1716066"/>
            <a:ext cx="9650632" cy="514193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Provide sufficient justification for proposed qualitative design</a:t>
            </a:r>
          </a:p>
          <a:p>
            <a:pPr marL="457200" indent="-4572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Convince the reviewers that you have the necessary knowledge and skills to conduct the research </a:t>
            </a:r>
          </a:p>
          <a:p>
            <a:pPr marL="457200" indent="-4572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Provide adequate detail to minimize concerns of emergent designs</a:t>
            </a:r>
          </a:p>
          <a:p>
            <a:pPr marL="457200" indent="-4572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Discuss sample selection process and saturation of data</a:t>
            </a:r>
          </a:p>
          <a:p>
            <a:pPr eaLnBrk="1" hangingPunct="1">
              <a:buFont typeface="Arial" charset="0"/>
              <a:buNone/>
            </a:pPr>
            <a:endParaRPr lang="en-US" sz="3600" dirty="0">
              <a:solidFill>
                <a:srgbClr val="000066"/>
              </a:solidFill>
              <a:latin typeface="Helvetica" pitchFamily="2" charset="0"/>
            </a:endParaRPr>
          </a:p>
          <a:p>
            <a:pPr eaLnBrk="1" hangingPunct="1"/>
            <a:endParaRPr lang="en-US" sz="2800" dirty="0">
              <a:solidFill>
                <a:srgbClr val="000066"/>
              </a:solidFill>
            </a:endParaRPr>
          </a:p>
          <a:p>
            <a:pPr eaLnBrk="1" hangingPunct="1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67589" name="Picture 3" descr="j04388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8779" y="1716066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906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1089764" y="576198"/>
            <a:ext cx="8016658" cy="1453018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br>
              <a:rPr lang="en-US" sz="4400" b="1" dirty="0">
                <a:solidFill>
                  <a:schemeClr val="accent1"/>
                </a:solidFill>
                <a:latin typeface="+mn-lt"/>
              </a:rPr>
            </a:br>
            <a:br>
              <a:rPr lang="en-US" sz="4400" b="1" dirty="0">
                <a:solidFill>
                  <a:schemeClr val="accent1"/>
                </a:solidFill>
                <a:latin typeface="+mn-lt"/>
              </a:rPr>
            </a:br>
            <a:r>
              <a:rPr lang="en-US" sz="4400" b="1" i="1" dirty="0">
                <a:solidFill>
                  <a:srgbClr val="F4BB37"/>
                </a:solidFill>
                <a:latin typeface="Montserrat" pitchFamily="2" charset="77"/>
              </a:rPr>
              <a:t>Strengthening  Your Case!</a:t>
            </a:r>
            <a:br>
              <a:rPr lang="en-US" sz="3600" b="1" i="1" dirty="0">
                <a:solidFill>
                  <a:srgbClr val="F4BB37"/>
                </a:solidFill>
                <a:latin typeface="Montserrat" pitchFamily="2" charset="77"/>
              </a:rPr>
            </a:br>
            <a:endParaRPr lang="en-US" sz="3600" b="1" i="1" dirty="0">
              <a:solidFill>
                <a:srgbClr val="F4BB37"/>
              </a:solidFill>
              <a:latin typeface="Montserrat" pitchFamily="2" charset="77"/>
            </a:endParaRPr>
          </a:p>
        </p:txBody>
      </p:sp>
      <p:sp>
        <p:nvSpPr>
          <p:cNvPr id="68612" name="Content Placeholder 2"/>
          <p:cNvSpPr>
            <a:spLocks noGrp="1"/>
          </p:cNvSpPr>
          <p:nvPr>
            <p:ph sz="half" idx="1"/>
          </p:nvPr>
        </p:nvSpPr>
        <p:spPr>
          <a:xfrm>
            <a:off x="1340284" y="2119313"/>
            <a:ext cx="8016657" cy="4267201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Include examples of interview or focus group questions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endParaRPr lang="en-US" sz="3200" dirty="0">
              <a:solidFill>
                <a:srgbClr val="274191"/>
              </a:solidFill>
              <a:latin typeface="Helvetica" pitchFamily="2" charset="0"/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Discuss the plan for data analysis; be specific and use evidence-based approaches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endParaRPr lang="en-US" sz="3200" dirty="0">
              <a:solidFill>
                <a:srgbClr val="274191"/>
              </a:solidFill>
              <a:latin typeface="Helvetica" pitchFamily="2" charset="0"/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Attend to criteria for ensuring rigor and trustworthiness of proposal</a:t>
            </a:r>
          </a:p>
          <a:p>
            <a:pPr eaLnBrk="1" hangingPunct="1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68614" name="Picture 3" descr="j04092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7297" y="1207551"/>
            <a:ext cx="22002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79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973" y="425885"/>
            <a:ext cx="9020827" cy="1479115"/>
          </a:xfrm>
        </p:spPr>
        <p:txBody>
          <a:bodyPr/>
          <a:lstStyle/>
          <a:p>
            <a:r>
              <a:rPr lang="en-US" sz="4400" b="1" i="1" dirty="0">
                <a:solidFill>
                  <a:srgbClr val="F4BB37"/>
                </a:solidFill>
              </a:rPr>
              <a:t>Timetable &amp;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973" y="1569314"/>
            <a:ext cx="9720197" cy="5288687"/>
          </a:xfrm>
        </p:spPr>
        <p:txBody>
          <a:bodyPr>
            <a:normAutofit/>
          </a:bodyPr>
          <a:lstStyle/>
          <a:p>
            <a:pPr marL="274320" lvl="1" indent="-274320" algn="ctr">
              <a:buClr>
                <a:schemeClr val="accent3"/>
              </a:buClr>
              <a:buSzPct val="95000"/>
              <a:buNone/>
            </a:pPr>
            <a:r>
              <a:rPr lang="en-US" sz="2800" b="1" dirty="0">
                <a:solidFill>
                  <a:srgbClr val="274191"/>
                </a:solidFill>
                <a:latin typeface="Helvetica" pitchFamily="2" charset="0"/>
              </a:rPr>
              <a:t>STEP ONE: Review Grant criteria</a:t>
            </a:r>
          </a:p>
          <a:p>
            <a:pPr>
              <a:buNone/>
            </a:pPr>
            <a:r>
              <a:rPr lang="en-US" sz="2400" b="1" dirty="0">
                <a:solidFill>
                  <a:srgbClr val="274191"/>
                </a:solidFill>
                <a:latin typeface="Helvetica" pitchFamily="2" charset="0"/>
              </a:rPr>
              <a:t>Timeline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Know the funding dates! </a:t>
            </a:r>
          </a:p>
          <a:p>
            <a:pPr marL="1257300" lvl="2" indent="-342900"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One year or two years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Feasibility: Can the study be conducted in the timeframe?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Have you allotted sufficient planning time?</a:t>
            </a:r>
          </a:p>
          <a:p>
            <a:pPr>
              <a:buClr>
                <a:srgbClr val="FFC000"/>
              </a:buClr>
              <a:buNone/>
            </a:pPr>
            <a:endParaRPr lang="en-US" sz="2400" b="1" dirty="0">
              <a:solidFill>
                <a:srgbClr val="274191"/>
              </a:solidFill>
              <a:latin typeface="Helvetica" pitchFamily="2" charset="0"/>
            </a:endParaRPr>
          </a:p>
          <a:p>
            <a:pPr>
              <a:buClr>
                <a:srgbClr val="FFC000"/>
              </a:buClr>
              <a:buNone/>
            </a:pPr>
            <a:r>
              <a:rPr lang="en-US" sz="2400" b="1" dirty="0">
                <a:solidFill>
                  <a:srgbClr val="274191"/>
                </a:solidFill>
                <a:latin typeface="Helvetica" pitchFamily="2" charset="0"/>
              </a:rPr>
              <a:t>Budget</a:t>
            </a:r>
            <a:endParaRPr lang="en-US" sz="2400" dirty="0">
              <a:solidFill>
                <a:srgbClr val="274191"/>
              </a:solidFill>
              <a:latin typeface="Helvetica" pitchFamily="2" charset="0"/>
            </a:endParaRP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How much to ask for?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Know what is allowed/not allowed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Consult your grants office</a:t>
            </a:r>
          </a:p>
          <a:p>
            <a:endParaRPr lang="en-US" dirty="0"/>
          </a:p>
        </p:txBody>
      </p:sp>
      <p:pic>
        <p:nvPicPr>
          <p:cNvPr id="5" name="Picture 4" descr="budget_for_year_e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228" y="3981451"/>
            <a:ext cx="2590799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74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053C-A43D-35FC-F31B-E163DD860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477" y="1453736"/>
            <a:ext cx="9144000" cy="33312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4BB37"/>
                </a:solidFill>
              </a:rPr>
              <a:t>RESEARCH REVIEW CRITERIA</a:t>
            </a:r>
          </a:p>
        </p:txBody>
      </p:sp>
    </p:spTree>
    <p:extLst>
      <p:ext uri="{BB962C8B-B14F-4D97-AF65-F5344CB8AC3E}">
        <p14:creationId xmlns:p14="http://schemas.microsoft.com/office/powerpoint/2010/main" val="2620657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D41E-1299-8641-A877-56B64EF7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85801"/>
            <a:ext cx="8382000" cy="1285875"/>
          </a:xfrm>
        </p:spPr>
        <p:txBody>
          <a:bodyPr/>
          <a:lstStyle/>
          <a:p>
            <a:endParaRPr lang="en-US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70367-420B-FD42-BF3F-5F1152CA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800" y="1981200"/>
            <a:ext cx="7772400" cy="44196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812B74-902C-0449-B9BB-3CCEDA950B7E}"/>
              </a:ext>
            </a:extLst>
          </p:cNvPr>
          <p:cNvGraphicFramePr>
            <a:graphicFrameLocks noGrp="1"/>
          </p:cNvGraphicFramePr>
          <p:nvPr/>
        </p:nvGraphicFramePr>
        <p:xfrm>
          <a:off x="1979908" y="295731"/>
          <a:ext cx="8307092" cy="635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316">
                  <a:extLst>
                    <a:ext uri="{9D8B030D-6E8A-4147-A177-3AD203B41FA5}">
                      <a16:colId xmlns:a16="http://schemas.microsoft.com/office/drawing/2014/main" val="4249332102"/>
                    </a:ext>
                  </a:extLst>
                </a:gridCol>
                <a:gridCol w="6236776">
                  <a:extLst>
                    <a:ext uri="{9D8B030D-6E8A-4147-A177-3AD203B41FA5}">
                      <a16:colId xmlns:a16="http://schemas.microsoft.com/office/drawing/2014/main" val="1947775302"/>
                    </a:ext>
                  </a:extLst>
                </a:gridCol>
              </a:tblGrid>
              <a:tr h="2396532">
                <a:tc>
                  <a:txBody>
                    <a:bodyPr/>
                    <a:lstStyle/>
                    <a:p>
                      <a:r>
                        <a:rPr lang="en-US" dirty="0"/>
                        <a:t>Advancing the Science of Nursing Education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A1. Purpose with direct linkage to NLN Research Priorities in Nursing Education 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A2. Background to support the need for the study to advance the science of nursing education 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A3. Review of relevant literature 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A4. Significance to advancing the science of nursing education 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A5. Theoretical, conceptual, or philosophical basis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17461"/>
                  </a:ext>
                </a:extLst>
              </a:tr>
              <a:tr h="2041150">
                <a:tc>
                  <a:txBody>
                    <a:bodyPr/>
                    <a:lstStyle/>
                    <a:p>
                      <a:r>
                        <a:rPr lang="en-US" dirty="0"/>
                        <a:t>Methodological Soundness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B1. Research Design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B2. Sampling approach: selection, size, recruitment and retention 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B3. Diversity of sample 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B4. Data collection protocol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B5. Instrumentation 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B6. Data analysis procedures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B7. Protection of human subjects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31180"/>
                  </a:ext>
                </a:extLst>
              </a:tr>
              <a:tr h="1670151">
                <a:tc>
                  <a:txBody>
                    <a:bodyPr/>
                    <a:lstStyle/>
                    <a:p>
                      <a:r>
                        <a:rPr lang="en-US" dirty="0"/>
                        <a:t>Presentation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C1. Plans for dissemination</a:t>
                      </a:r>
                      <a:b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C2. Timetable and feasibility of completing the study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C3. Cohesiveness and coherency</a:t>
                      </a:r>
                      <a:b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C4. Clarity of writing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5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E8C4-15FF-E072-6DC0-78847D9A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68592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b="1" i="1" dirty="0">
                <a:solidFill>
                  <a:srgbClr val="FFCD2B"/>
                </a:solidFill>
                <a:latin typeface="Helvetica" pitchFamily="2" charset="0"/>
              </a:rPr>
              <a:t>Grant Proposal Review Rubric</a:t>
            </a:r>
            <a:br>
              <a:rPr lang="en-US" sz="2400" b="1" dirty="0">
                <a:solidFill>
                  <a:srgbClr val="FFCD2B"/>
                </a:solidFill>
                <a:latin typeface="Helvetica" pitchFamily="2" charset="0"/>
              </a:rPr>
            </a:br>
            <a:r>
              <a:rPr lang="en-US" sz="1800" b="1" dirty="0">
                <a:latin typeface="Helvetica" pitchFamily="2" charset="0"/>
                <a:hlinkClick r:id="rId2"/>
              </a:rPr>
              <a:t>https://</a:t>
            </a:r>
            <a:r>
              <a:rPr lang="en-US" sz="1800" b="1" dirty="0" err="1">
                <a:latin typeface="Helvetica" pitchFamily="2" charset="0"/>
                <a:hlinkClick r:id="rId2"/>
              </a:rPr>
              <a:t>www.nln.org</a:t>
            </a:r>
            <a:r>
              <a:rPr lang="en-US" sz="1800" b="1" dirty="0">
                <a:latin typeface="Helvetica" pitchFamily="2" charset="0"/>
                <a:hlinkClick r:id="rId2"/>
              </a:rPr>
              <a:t>/docs/default-source/default-document-library/</a:t>
            </a:r>
            <a:r>
              <a:rPr lang="en-US" sz="1800" b="1" dirty="0" err="1">
                <a:latin typeface="Helvetica" pitchFamily="2" charset="0"/>
                <a:hlinkClick r:id="rId2"/>
              </a:rPr>
              <a:t>nln-grant-proposal-review-rubric.pdf?sfvrsn</a:t>
            </a:r>
            <a:r>
              <a:rPr lang="en-US" sz="1800" b="1" dirty="0">
                <a:latin typeface="Helvetica" pitchFamily="2" charset="0"/>
                <a:hlinkClick r:id="rId2"/>
              </a:rPr>
              <a:t>=317a38f2_3</a:t>
            </a:r>
            <a:endParaRPr lang="en-US" sz="1800" dirty="0">
              <a:latin typeface="Helvetica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205309-C855-CE92-5A30-5DD124F72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1" y="1660526"/>
            <a:ext cx="10160000" cy="43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87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25" y="609600"/>
            <a:ext cx="8995775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i="1" dirty="0">
                <a:solidFill>
                  <a:srgbClr val="F4BB37"/>
                </a:solidFill>
              </a:rPr>
              <a:t>Common Challenges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215025" y="1540701"/>
            <a:ext cx="9761950" cy="493312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The study does not significantly advance the science of nursing education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Limitations in what can be done with study findings</a:t>
            </a:r>
          </a:p>
          <a:p>
            <a:pPr marL="1257300" lvl="2" indent="-342900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Single site studies</a:t>
            </a:r>
          </a:p>
          <a:p>
            <a:pPr marL="1257300" lvl="2" indent="-342900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Non-randomized trials</a:t>
            </a:r>
          </a:p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en-US" sz="2000" b="1" dirty="0">
                <a:solidFill>
                  <a:srgbClr val="274191"/>
                </a:solidFill>
                <a:latin typeface="Helvetica" pitchFamily="2" charset="0"/>
              </a:rPr>
              <a:t>Examples: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Topics not necessarily new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Effectiveness of case studies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274191"/>
                </a:solidFill>
                <a:latin typeface="Helvetica" pitchFamily="2" charset="0"/>
              </a:rPr>
              <a:t>Utility of simulation</a:t>
            </a:r>
          </a:p>
          <a:p>
            <a:pPr lvl="2">
              <a:spcAft>
                <a:spcPts val="1200"/>
              </a:spcAft>
            </a:pPr>
            <a:endParaRPr lang="en-US" dirty="0"/>
          </a:p>
        </p:txBody>
      </p:sp>
      <p:pic>
        <p:nvPicPr>
          <p:cNvPr id="737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1397" y="3203947"/>
            <a:ext cx="3412299" cy="272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488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47" y="513567"/>
            <a:ext cx="9033353" cy="14676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i="1" dirty="0">
                <a:solidFill>
                  <a:srgbClr val="F4BB37"/>
                </a:solidFill>
              </a:rPr>
              <a:t>Common Challenges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340285" y="1600201"/>
            <a:ext cx="9674267" cy="4873625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3200" b="1" dirty="0">
                <a:solidFill>
                  <a:srgbClr val="274191"/>
                </a:solidFill>
                <a:latin typeface="Helvetica" pitchFamily="2" charset="0"/>
              </a:rPr>
              <a:t>Scope of the project too large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274191"/>
                </a:solidFill>
                <a:latin typeface="Helvetica" pitchFamily="2" charset="0"/>
              </a:rPr>
              <a:t>Cannot solve the world’s problems with one study!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274191"/>
                </a:solidFill>
                <a:latin typeface="Helvetica" pitchFamily="2" charset="0"/>
              </a:rPr>
              <a:t>Not realistic within time frame and budget</a:t>
            </a:r>
          </a:p>
          <a:p>
            <a:endParaRPr lang="en-US" sz="3200" dirty="0"/>
          </a:p>
        </p:txBody>
      </p:sp>
      <p:pic>
        <p:nvPicPr>
          <p:cNvPr id="1026" name="Picture 2" descr="C:\Users\ammcneli\AppData\Local\Microsoft\Windows\Temporary Internet Files\Content.IE5\FUFGL8R1\MC90036125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01" y="3429000"/>
            <a:ext cx="3025198" cy="287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01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5129" y="513567"/>
            <a:ext cx="9021871" cy="177243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4800" i="1" dirty="0">
                <a:solidFill>
                  <a:srgbClr val="F4BB37"/>
                </a:solidFill>
              </a:rPr>
              <a:t>Common Challenges</a:t>
            </a:r>
          </a:p>
        </p:txBody>
      </p:sp>
      <p:sp>
        <p:nvSpPr>
          <p:cNvPr id="79875" name="Content Placeholder 4"/>
          <p:cNvSpPr>
            <a:spLocks noGrp="1"/>
          </p:cNvSpPr>
          <p:nvPr>
            <p:ph idx="1"/>
          </p:nvPr>
        </p:nvSpPr>
        <p:spPr>
          <a:xfrm>
            <a:off x="1402915" y="1653437"/>
            <a:ext cx="9523956" cy="5204564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  <a:buClr>
                <a:srgbClr val="FFC000"/>
              </a:buClr>
            </a:pPr>
            <a:r>
              <a:rPr lang="en-US" sz="2800" b="1" dirty="0">
                <a:solidFill>
                  <a:srgbClr val="274191"/>
                </a:solidFill>
                <a:latin typeface="Helvetica" pitchFamily="2" charset="0"/>
              </a:rPr>
              <a:t>Not getting the biggest bang for the buck</a:t>
            </a:r>
          </a:p>
          <a:p>
            <a:pPr>
              <a:spcAft>
                <a:spcPts val="3600"/>
              </a:spcAft>
              <a:buClr>
                <a:srgbClr val="FFC000"/>
              </a:buClr>
            </a:pPr>
            <a:r>
              <a:rPr lang="en-US" sz="2800" b="1" dirty="0">
                <a:solidFill>
                  <a:srgbClr val="274191"/>
                </a:solidFill>
                <a:latin typeface="Helvetica" pitchFamily="2" charset="0"/>
              </a:rPr>
              <a:t>Examples</a:t>
            </a:r>
          </a:p>
          <a:p>
            <a:pPr lvl="1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274191"/>
                </a:solidFill>
                <a:latin typeface="Helvetica" pitchFamily="2" charset="0"/>
              </a:rPr>
              <a:t>Access to a large sample, but design is observational or quasi-experimental</a:t>
            </a:r>
          </a:p>
          <a:p>
            <a:pPr lvl="1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274191"/>
                </a:solidFill>
                <a:latin typeface="Helvetica" pitchFamily="2" charset="0"/>
              </a:rPr>
              <a:t>Question and/or design could be adjusted to add to validity of results</a:t>
            </a:r>
          </a:p>
        </p:txBody>
      </p:sp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7651" y="1391579"/>
            <a:ext cx="2418698" cy="21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5365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1"/>
            <a:ext cx="9578236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i="1" dirty="0">
                <a:solidFill>
                  <a:srgbClr val="F4BB37"/>
                </a:solidFill>
              </a:rPr>
              <a:t>Navigating the Challenges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1219199" y="1903956"/>
            <a:ext cx="9402871" cy="4573045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US" sz="3600" b="1" dirty="0">
                <a:solidFill>
                  <a:srgbClr val="274191"/>
                </a:solidFill>
                <a:latin typeface="Helvetica" pitchFamily="2" charset="0"/>
              </a:rPr>
              <a:t>Think more globally</a:t>
            </a:r>
            <a:endParaRPr lang="en-US" sz="3200" dirty="0">
              <a:solidFill>
                <a:srgbClr val="274191"/>
              </a:solidFill>
              <a:latin typeface="Helvetica" pitchFamily="2" charset="0"/>
            </a:endParaRPr>
          </a:p>
          <a:p>
            <a:pPr lvl="1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Can I add a partner site or sites to my study?</a:t>
            </a:r>
          </a:p>
          <a:p>
            <a:pPr lvl="1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How would I get them?</a:t>
            </a:r>
          </a:p>
          <a:p>
            <a:pPr lvl="1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Is there a way I can get a randomized sample or at least randomize my subjects to the study groups?</a:t>
            </a:r>
          </a:p>
          <a:p>
            <a:pPr lvl="1"/>
            <a:endParaRPr lang="en-US" sz="3200" dirty="0"/>
          </a:p>
        </p:txBody>
      </p:sp>
      <p:pic>
        <p:nvPicPr>
          <p:cNvPr id="75781" name="Picture 2" descr="C:\Documents and Settings\luparell\Local Settings\Temporary Internet Files\Content.IE5\WFTH3PYR\MC91021700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1709" y="1061059"/>
            <a:ext cx="2222182" cy="16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42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52396" y="413359"/>
            <a:ext cx="9058406" cy="1685205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sz="4800" i="1" dirty="0">
                <a:solidFill>
                  <a:srgbClr val="F4BB37"/>
                </a:solidFill>
              </a:rPr>
              <a:t>Objectives</a:t>
            </a:r>
            <a:br>
              <a:rPr lang="en-US" b="1" dirty="0">
                <a:ea typeface="+mj-ea"/>
                <a:cs typeface="+mj-cs"/>
              </a:rPr>
            </a:br>
            <a:endParaRPr lang="en-US" b="1" dirty="0">
              <a:ea typeface="+mj-ea"/>
              <a:cs typeface="+mj-cs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52396" y="1365337"/>
            <a:ext cx="9757774" cy="6137753"/>
          </a:xfrm>
        </p:spPr>
        <p:txBody>
          <a:bodyPr>
            <a:normAutofit fontScale="40000" lnSpcReduction="20000"/>
          </a:bodyPr>
          <a:lstStyle/>
          <a:p>
            <a:pPr marL="452438" lvl="2" indent="-227013">
              <a:buNone/>
            </a:pPr>
            <a:endParaRPr lang="en-US" sz="5818" dirty="0"/>
          </a:p>
          <a:p>
            <a:pPr marL="1082675" lvl="2" indent="-8572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7000" dirty="0">
                <a:solidFill>
                  <a:srgbClr val="274191"/>
                </a:solidFill>
                <a:latin typeface="Helvetica" pitchFamily="2" charset="0"/>
              </a:rPr>
              <a:t>Discuss linkages of proposals to advance the science of nursing education </a:t>
            </a:r>
          </a:p>
          <a:p>
            <a:pPr marL="1082675" lvl="2" indent="-857250">
              <a:buClr>
                <a:srgbClr val="FFC000"/>
              </a:buClr>
              <a:buFont typeface="Wingdings" pitchFamily="2" charset="2"/>
              <a:buChar char="v"/>
            </a:pPr>
            <a:endParaRPr lang="en-US" sz="7000" dirty="0">
              <a:solidFill>
                <a:srgbClr val="274191"/>
              </a:solidFill>
              <a:latin typeface="Helvetica" pitchFamily="2" charset="0"/>
            </a:endParaRPr>
          </a:p>
          <a:p>
            <a:pPr marL="1082675" lvl="2" indent="-8572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7000" dirty="0">
                <a:solidFill>
                  <a:srgbClr val="274191"/>
                </a:solidFill>
                <a:latin typeface="Helvetica" pitchFamily="2" charset="0"/>
              </a:rPr>
              <a:t>Discuss ways to increase rigor of proposals and identify common pitfalls</a:t>
            </a:r>
          </a:p>
          <a:p>
            <a:pPr marL="1082675" lvl="2" indent="-857250">
              <a:buClr>
                <a:srgbClr val="FFC000"/>
              </a:buClr>
              <a:buFont typeface="Wingdings" pitchFamily="2" charset="2"/>
              <a:buChar char="v"/>
            </a:pPr>
            <a:endParaRPr lang="en-US" sz="7000" dirty="0">
              <a:solidFill>
                <a:srgbClr val="274191"/>
              </a:solidFill>
              <a:latin typeface="Helvetica" pitchFamily="2" charset="0"/>
            </a:endParaRPr>
          </a:p>
          <a:p>
            <a:pPr marL="1082675" lvl="2" indent="-8572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7000" dirty="0">
                <a:solidFill>
                  <a:srgbClr val="274191"/>
                </a:solidFill>
                <a:latin typeface="Helvetica" pitchFamily="2" charset="0"/>
              </a:rPr>
              <a:t>Evaluate feasibility of proposals within time and budget</a:t>
            </a:r>
          </a:p>
          <a:p>
            <a:pPr marL="1082675" lvl="2" indent="-857250">
              <a:buClr>
                <a:srgbClr val="FFC000"/>
              </a:buClr>
              <a:buFont typeface="Wingdings" pitchFamily="2" charset="2"/>
              <a:buChar char="v"/>
            </a:pPr>
            <a:endParaRPr lang="en-US" sz="7000" dirty="0">
              <a:solidFill>
                <a:srgbClr val="274191"/>
              </a:solidFill>
              <a:latin typeface="Helvetica" pitchFamily="2" charset="0"/>
            </a:endParaRPr>
          </a:p>
          <a:p>
            <a:pPr marL="1082675" lvl="2" indent="-8572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7000" dirty="0">
                <a:solidFill>
                  <a:srgbClr val="274191"/>
                </a:solidFill>
                <a:latin typeface="Helvetica" pitchFamily="2" charset="0"/>
              </a:rPr>
              <a:t>Review NLN grant evaluation criteria rubric </a:t>
            </a:r>
          </a:p>
          <a:p>
            <a:pPr marL="1082675" lvl="2" indent="-857250">
              <a:buClr>
                <a:srgbClr val="FFC000"/>
              </a:buClr>
              <a:buFont typeface="Wingdings" pitchFamily="2" charset="2"/>
              <a:buChar char="v"/>
            </a:pPr>
            <a:endParaRPr lang="en-US" sz="7000" dirty="0">
              <a:solidFill>
                <a:srgbClr val="274191"/>
              </a:solidFill>
              <a:latin typeface="Helvetica" pitchFamily="2" charset="0"/>
            </a:endParaRPr>
          </a:p>
          <a:p>
            <a:pPr marL="1082675" lvl="2" indent="-8572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7000" dirty="0">
                <a:solidFill>
                  <a:srgbClr val="274191"/>
                </a:solidFill>
                <a:latin typeface="Helvetica" pitchFamily="2" charset="0"/>
              </a:rPr>
              <a:t>Identify the common challenges encountered writing a research grant proposal </a:t>
            </a:r>
          </a:p>
          <a:p>
            <a:pPr marL="452438" lvl="2" indent="-227013">
              <a:buClr>
                <a:srgbClr val="FFC000"/>
              </a:buClr>
            </a:pPr>
            <a:endParaRPr lang="en-US" sz="5091" dirty="0"/>
          </a:p>
          <a:p>
            <a:pPr marL="452438" lvl="2" indent="-227013">
              <a:spcAft>
                <a:spcPts val="1200"/>
              </a:spcAft>
              <a:buClr>
                <a:srgbClr val="FFC000"/>
              </a:buClr>
              <a:buNone/>
            </a:pPr>
            <a:r>
              <a:rPr lang="en-US" sz="36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24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5" y="463463"/>
            <a:ext cx="8933145" cy="10623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i="1" dirty="0">
                <a:solidFill>
                  <a:srgbClr val="F4BB37"/>
                </a:solidFill>
              </a:rPr>
              <a:t>Navigating the Challenges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277655" y="1753643"/>
            <a:ext cx="8933145" cy="48757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Does the study challenge existing paradigms or ideas about nursing education?</a:t>
            </a:r>
          </a:p>
          <a:p>
            <a:pPr>
              <a:buClr>
                <a:srgbClr val="FFC000"/>
              </a:buClr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Identify truly new ideas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Innovative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Creative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rgbClr val="274191"/>
                </a:solidFill>
                <a:latin typeface="Helvetica" pitchFamily="2" charset="0"/>
              </a:rPr>
              <a:t>Unique</a:t>
            </a:r>
            <a:endParaRPr lang="en-US" sz="3600" dirty="0">
              <a:solidFill>
                <a:srgbClr val="274191"/>
              </a:solidFill>
              <a:latin typeface="Helvetica" pitchFamily="2" charset="0"/>
            </a:endParaRPr>
          </a:p>
          <a:p>
            <a:pPr>
              <a:buClr>
                <a:srgbClr val="FFC000"/>
              </a:buClr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Use old ideas in new ways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2572" y="2564676"/>
            <a:ext cx="2305050" cy="266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013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99" y="526093"/>
            <a:ext cx="9895561" cy="16837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i="1" dirty="0">
                <a:solidFill>
                  <a:srgbClr val="F4BB37"/>
                </a:solidFill>
              </a:rPr>
              <a:t>Consider an old idea in a new way</a:t>
            </a:r>
            <a:br>
              <a:rPr lang="en-US" sz="4400" dirty="0">
                <a:cs typeface="+mj-cs"/>
              </a:rPr>
            </a:br>
            <a:endParaRPr lang="en-US" sz="4400" dirty="0">
              <a:cs typeface="+mj-cs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290181" y="1603332"/>
            <a:ext cx="9807879" cy="5254668"/>
          </a:xfrm>
        </p:spPr>
        <p:txBody>
          <a:bodyPr>
            <a:normAutofit/>
          </a:bodyPr>
          <a:lstStyle/>
          <a:p>
            <a:pPr lvl="1">
              <a:spcAft>
                <a:spcPts val="3000"/>
              </a:spcAft>
              <a:buNone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Simulation has been shown to increase student confidence and self-efficacy</a:t>
            </a:r>
          </a:p>
          <a:p>
            <a:pPr marL="1371600" lvl="2" indent="-4572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In what context is simulation most effective?</a:t>
            </a:r>
          </a:p>
          <a:p>
            <a:pPr marL="1371600" lvl="2" indent="-4572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What is the cost/benefit ratio of such a move?  </a:t>
            </a:r>
          </a:p>
          <a:p>
            <a:pPr marL="1371600" lvl="2" indent="-4572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How are </a:t>
            </a:r>
            <a:r>
              <a:rPr lang="en-US" sz="3200" b="1" i="1" dirty="0">
                <a:solidFill>
                  <a:srgbClr val="274191"/>
                </a:solidFill>
                <a:latin typeface="Helvetica" pitchFamily="2" charset="0"/>
              </a:rPr>
              <a:t>patient outcomes </a:t>
            </a: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affected by use of simulation in pre-licensure programs?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58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77" y="384174"/>
            <a:ext cx="8970723" cy="17494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i="1" dirty="0">
                <a:solidFill>
                  <a:srgbClr val="F4BB37"/>
                </a:solidFill>
                <a:latin typeface="+mn-lt"/>
              </a:rPr>
              <a:t>Suggestions for Success 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390389" y="1503123"/>
            <a:ext cx="9561534" cy="4970703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Clr>
                <a:srgbClr val="FFC000"/>
              </a:buClr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Discuss the study idea with colleagues in the </a:t>
            </a:r>
            <a:r>
              <a:rPr lang="en-US" sz="3200" b="1" cap="all" dirty="0">
                <a:solidFill>
                  <a:srgbClr val="F4BB37"/>
                </a:solidFill>
                <a:latin typeface="Helvetica" pitchFamily="2" charset="0"/>
              </a:rPr>
              <a:t>early</a:t>
            </a: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 stages of grant development</a:t>
            </a:r>
          </a:p>
          <a:p>
            <a:pPr>
              <a:buClr>
                <a:srgbClr val="FFC000"/>
              </a:buClr>
            </a:pPr>
            <a:endParaRPr lang="en-US" sz="3200" dirty="0">
              <a:solidFill>
                <a:srgbClr val="274191"/>
              </a:solidFill>
              <a:latin typeface="Helvetica" pitchFamily="2" charset="0"/>
            </a:endParaRPr>
          </a:p>
          <a:p>
            <a:pPr>
              <a:buClr>
                <a:srgbClr val="FFC000"/>
              </a:buClr>
            </a:pPr>
            <a:r>
              <a:rPr lang="en-US" sz="3200" b="1" dirty="0">
                <a:solidFill>
                  <a:srgbClr val="274191"/>
                </a:solidFill>
                <a:latin typeface="Helvetica" pitchFamily="2" charset="0"/>
              </a:rPr>
              <a:t>Get consultation!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Writing the Significance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Design &amp; Methodology 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Writing Coherence and Editing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74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51" y="275573"/>
            <a:ext cx="9820405" cy="1705627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4BB37"/>
                </a:solidFill>
              </a:rPr>
              <a:t>Things to do that drive reviewers </a:t>
            </a:r>
            <a:br>
              <a:rPr lang="en-US" b="1" i="1" dirty="0">
                <a:solidFill>
                  <a:srgbClr val="F4BB37"/>
                </a:solidFill>
              </a:rPr>
            </a:br>
            <a:r>
              <a:rPr lang="en-US" b="1" i="1" dirty="0">
                <a:solidFill>
                  <a:srgbClr val="F4BB37"/>
                </a:solidFill>
              </a:rPr>
              <a:t>CRAZY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389" y="1640910"/>
            <a:ext cx="9657567" cy="5400351"/>
          </a:xfrm>
        </p:spPr>
        <p:txBody>
          <a:bodyPr>
            <a:normAutofit fontScale="55000" lnSpcReduction="20000"/>
          </a:bodyPr>
          <a:lstStyle/>
          <a:p>
            <a:pPr marL="857250" indent="-857250">
              <a:spcAft>
                <a:spcPts val="3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5895" dirty="0">
                <a:solidFill>
                  <a:srgbClr val="274191"/>
                </a:solidFill>
                <a:latin typeface="Helvetica" pitchFamily="2" charset="0"/>
              </a:rPr>
              <a:t>Directions are for other people, just include what you see as necessary – the more the better, right?</a:t>
            </a:r>
          </a:p>
          <a:p>
            <a:pPr marL="857250" indent="-857250">
              <a:spcAft>
                <a:spcPts val="3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5895" dirty="0">
                <a:solidFill>
                  <a:srgbClr val="274191"/>
                </a:solidFill>
                <a:latin typeface="Helvetica" pitchFamily="2" charset="0"/>
              </a:rPr>
              <a:t>Use terms inconsistently- a different word each time you refer to a construct/concept of interest</a:t>
            </a:r>
          </a:p>
          <a:p>
            <a:pPr marL="857250" indent="-857250">
              <a:spcAft>
                <a:spcPts val="3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5895" dirty="0">
                <a:solidFill>
                  <a:srgbClr val="274191"/>
                </a:solidFill>
                <a:latin typeface="Helvetica" pitchFamily="2" charset="0"/>
              </a:rPr>
              <a:t>Make reviewers work, don’t make it easy for them. Don’t use headings!</a:t>
            </a:r>
          </a:p>
          <a:p>
            <a:pPr marL="857250" indent="-857250">
              <a:spcAft>
                <a:spcPts val="36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5895" dirty="0">
                <a:solidFill>
                  <a:srgbClr val="274191"/>
                </a:solidFill>
                <a:latin typeface="Helvetica" pitchFamily="2" charset="0"/>
              </a:rPr>
              <a:t>Just list the literature, don’t synthesize! </a:t>
            </a:r>
          </a:p>
          <a:p>
            <a:pPr>
              <a:spcAft>
                <a:spcPts val="4800"/>
              </a:spcAft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1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05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764" y="275573"/>
            <a:ext cx="9121036" cy="2162827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4BB37"/>
                </a:solidFill>
              </a:rPr>
              <a:t>Things to do that drive reviewers </a:t>
            </a:r>
            <a:br>
              <a:rPr lang="en-US" b="1" i="1" dirty="0">
                <a:solidFill>
                  <a:srgbClr val="F4BB37"/>
                </a:solidFill>
              </a:rPr>
            </a:br>
            <a:r>
              <a:rPr lang="en-US" b="1" i="1" dirty="0">
                <a:solidFill>
                  <a:srgbClr val="F4BB37"/>
                </a:solidFill>
              </a:rPr>
              <a:t>CRAZY </a:t>
            </a:r>
            <a:r>
              <a:rPr lang="en-US" dirty="0">
                <a:solidFill>
                  <a:srgbClr val="FFCD2B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55" y="1991637"/>
            <a:ext cx="9695145" cy="4719239"/>
          </a:xfrm>
        </p:spPr>
        <p:txBody>
          <a:bodyPr>
            <a:noAutofit/>
          </a:bodyPr>
          <a:lstStyle/>
          <a:p>
            <a:pPr marL="571500" indent="-5715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Use a lot of technical jargon that only a very few understand - it will make us think you are really smart</a:t>
            </a:r>
          </a:p>
          <a:p>
            <a:pPr marL="571500" indent="-5715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Include items in the budget that are not allowable (include a line item for the newest cell phone)</a:t>
            </a:r>
          </a:p>
          <a:p>
            <a:pPr marL="571500" indent="-5715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Don’t plan to disseminate at your funder’s conference or in their journal</a:t>
            </a:r>
          </a:p>
        </p:txBody>
      </p:sp>
    </p:spTree>
    <p:extLst>
      <p:ext uri="{BB962C8B-B14F-4D97-AF65-F5344CB8AC3E}">
        <p14:creationId xmlns:p14="http://schemas.microsoft.com/office/powerpoint/2010/main" val="4217254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233" y="425885"/>
            <a:ext cx="8895567" cy="16315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i="1" dirty="0">
                <a:solidFill>
                  <a:srgbClr val="F4BB37"/>
                </a:solidFill>
              </a:rPr>
              <a:t>It is Time to Submit!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1127343" y="1515649"/>
            <a:ext cx="9983244" cy="5195228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  <a:buClr>
                <a:srgbClr val="FFC000"/>
              </a:buClr>
            </a:pPr>
            <a:r>
              <a:rPr lang="en-US" sz="2800" b="1" dirty="0">
                <a:solidFill>
                  <a:srgbClr val="274191"/>
                </a:solidFill>
                <a:latin typeface="Helvetica" pitchFamily="2" charset="0"/>
              </a:rPr>
              <a:t>Nursing education needs a robust evidence base to advance the science!</a:t>
            </a:r>
          </a:p>
          <a:p>
            <a:pPr algn="ctr">
              <a:lnSpc>
                <a:spcPct val="100000"/>
              </a:lnSpc>
              <a:spcAft>
                <a:spcPts val="3000"/>
              </a:spcAft>
              <a:buClr>
                <a:srgbClr val="FFC000"/>
              </a:buClr>
            </a:pPr>
            <a:r>
              <a:rPr lang="en-US" sz="2400" i="1" dirty="0">
                <a:solidFill>
                  <a:srgbClr val="274191"/>
                </a:solidFill>
                <a:latin typeface="Helvetica" pitchFamily="2" charset="0"/>
              </a:rPr>
              <a:t>We look forward to your submissions.  </a:t>
            </a:r>
          </a:p>
          <a:p>
            <a:pPr algn="ctr">
              <a:lnSpc>
                <a:spcPct val="100000"/>
              </a:lnSpc>
              <a:spcAft>
                <a:spcPts val="3000"/>
              </a:spcAft>
              <a:buClr>
                <a:srgbClr val="FFC000"/>
              </a:buClr>
            </a:pPr>
            <a:r>
              <a:rPr lang="en-US" sz="2400" i="1" dirty="0">
                <a:solidFill>
                  <a:srgbClr val="274191"/>
                </a:solidFill>
                <a:latin typeface="Helvetica" pitchFamily="2" charset="0"/>
              </a:rPr>
              <a:t>We want you to be successful.</a:t>
            </a:r>
          </a:p>
          <a:p>
            <a:pPr algn="ctr">
              <a:lnSpc>
                <a:spcPct val="100000"/>
              </a:lnSpc>
              <a:spcAft>
                <a:spcPts val="3000"/>
              </a:spcAft>
              <a:buClr>
                <a:srgbClr val="FFC000"/>
              </a:buClr>
            </a:pPr>
            <a:r>
              <a:rPr lang="en-US" sz="2400" i="1" dirty="0">
                <a:solidFill>
                  <a:srgbClr val="274191"/>
                </a:solidFill>
                <a:latin typeface="Helvetica" pitchFamily="2" charset="0"/>
              </a:rPr>
              <a:t>But . . .keep in mind….. funds are limited. </a:t>
            </a:r>
          </a:p>
          <a:p>
            <a:pPr>
              <a:spcAft>
                <a:spcPts val="3000"/>
              </a:spcAft>
              <a:buClr>
                <a:srgbClr val="FFC000"/>
              </a:buClr>
            </a:pPr>
            <a:r>
              <a:rPr lang="en-US" sz="2800" b="1" dirty="0">
                <a:solidFill>
                  <a:srgbClr val="274191"/>
                </a:solidFill>
                <a:latin typeface="Helvetica" pitchFamily="2" charset="0"/>
              </a:rPr>
              <a:t>The time you spend enhancing the rigor of your proposal is well spent!</a:t>
            </a:r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5082" y="2654474"/>
            <a:ext cx="1681866" cy="20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067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>
                <a:solidFill>
                  <a:srgbClr val="FFCD2B"/>
                </a:solidFill>
              </a:rPr>
              <a:t>For questions contact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838200" y="1825624"/>
            <a:ext cx="10287000" cy="4532313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274191"/>
                </a:solidFill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Research@nln.org</a:t>
            </a:r>
            <a:endParaRPr lang="en-US" sz="5400" b="1" dirty="0">
              <a:solidFill>
                <a:srgbClr val="274191"/>
              </a:solidFill>
              <a:latin typeface="Helvetica" pitchFamily="2" charset="0"/>
            </a:endParaRPr>
          </a:p>
          <a:p>
            <a:pPr algn="ctr">
              <a:spcAft>
                <a:spcPts val="1200"/>
              </a:spcAft>
            </a:pPr>
            <a:endParaRPr lang="en-US" sz="6000" b="1" dirty="0"/>
          </a:p>
          <a:p>
            <a:pPr algn="ctr">
              <a:spcAft>
                <a:spcPts val="1200"/>
              </a:spcAft>
            </a:pPr>
            <a:endParaRPr lang="en-US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E2593-DF6D-5E40-B832-3DFC34C4D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3017009"/>
            <a:ext cx="4495799" cy="32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4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B06A4-CFDE-A15F-3248-F64E0066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1195"/>
            <a:ext cx="10515600" cy="3110512"/>
          </a:xfrm>
        </p:spPr>
        <p:txBody>
          <a:bodyPr/>
          <a:lstStyle/>
          <a:p>
            <a:pPr algn="ctr"/>
            <a:r>
              <a:rPr lang="en-US" sz="4400" b="1" i="1" dirty="0">
                <a:solidFill>
                  <a:srgbClr val="274191"/>
                </a:solidFill>
                <a:effectLst/>
                <a:latin typeface="Helvetica" pitchFamily="2" charset="0"/>
              </a:rPr>
              <a:t>THANK YOU FOR SUPPORTING</a:t>
            </a:r>
            <a:endParaRPr lang="en-US" sz="4400" b="1" dirty="0">
              <a:solidFill>
                <a:srgbClr val="274191"/>
              </a:solidFill>
              <a:effectLst/>
              <a:latin typeface="Helvetica" pitchFamily="2" charset="0"/>
            </a:endParaRPr>
          </a:p>
          <a:p>
            <a:pPr algn="ctr"/>
            <a:r>
              <a:rPr lang="en-US" sz="4400" b="1" i="1" dirty="0">
                <a:solidFill>
                  <a:srgbClr val="274191"/>
                </a:solidFill>
                <a:effectLst/>
                <a:latin typeface="Helvetica" pitchFamily="2" charset="0"/>
              </a:rPr>
              <a:t>THE SCIENCE OF NURSING</a:t>
            </a:r>
            <a:endParaRPr lang="en-US" sz="4400" b="1" dirty="0">
              <a:solidFill>
                <a:srgbClr val="274191"/>
              </a:solidFill>
              <a:effectLst/>
              <a:latin typeface="Helvetica" pitchFamily="2" charset="0"/>
            </a:endParaRPr>
          </a:p>
          <a:p>
            <a:pPr algn="ctr"/>
            <a:r>
              <a:rPr lang="en-US" sz="4400" b="1" i="1" dirty="0">
                <a:solidFill>
                  <a:srgbClr val="274191"/>
                </a:solidFill>
                <a:effectLst/>
                <a:latin typeface="Helvetica" pitchFamily="2" charset="0"/>
              </a:rPr>
              <a:t>EDUCATION THROUGH</a:t>
            </a:r>
            <a:endParaRPr lang="en-US" sz="4400" b="1" dirty="0">
              <a:solidFill>
                <a:srgbClr val="274191"/>
              </a:solidFill>
              <a:effectLst/>
              <a:latin typeface="Helvetica" pitchFamily="2" charset="0"/>
            </a:endParaRPr>
          </a:p>
          <a:p>
            <a:pPr algn="ctr"/>
            <a:r>
              <a:rPr lang="en-US" sz="4400" b="1" i="1" dirty="0">
                <a:solidFill>
                  <a:srgbClr val="274191"/>
                </a:solidFill>
                <a:effectLst/>
                <a:latin typeface="Helvetica" pitchFamily="2" charset="0"/>
              </a:rPr>
              <a:t>RESEARCH IN NURSING EDUCATION!</a:t>
            </a:r>
          </a:p>
          <a:p>
            <a:pPr algn="ctr"/>
            <a:endParaRPr lang="en-US" sz="4800" dirty="0">
              <a:solidFill>
                <a:srgbClr val="274191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54FFD-CC11-1F78-479D-90A4ABC1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482" y="373488"/>
            <a:ext cx="3309870" cy="22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2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90181" y="388307"/>
            <a:ext cx="8920619" cy="13642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i="1" dirty="0">
                <a:solidFill>
                  <a:srgbClr val="F4BB37"/>
                </a:solidFill>
              </a:rPr>
              <a:t>Webinar Overview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465545" y="1447800"/>
            <a:ext cx="9045055" cy="54102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Introduction &amp; Background 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Advancing the Science of Nursing Education  </a:t>
            </a:r>
          </a:p>
          <a:p>
            <a:pPr eaLnBrk="1" hangingPunct="1">
              <a:buClr>
                <a:srgbClr val="FFC000"/>
              </a:buClr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Characteristics of Successful Proposals</a:t>
            </a:r>
          </a:p>
          <a:p>
            <a:pPr eaLnBrk="1" hangingPunct="1">
              <a:buClr>
                <a:srgbClr val="FFC000"/>
              </a:buClr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Rigorous Designs 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Quantitative 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Qualitative </a:t>
            </a:r>
          </a:p>
          <a:p>
            <a:pPr eaLnBrk="1" hangingPunct="1">
              <a:buClr>
                <a:srgbClr val="FFC000"/>
              </a:buClr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Feasibility: Budget &amp; Time</a:t>
            </a:r>
          </a:p>
          <a:p>
            <a:pPr eaLnBrk="1" hangingPunct="1">
              <a:buClr>
                <a:srgbClr val="FFC000"/>
              </a:buClr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Common Challenges</a:t>
            </a:r>
          </a:p>
          <a:p>
            <a:pPr eaLnBrk="1" hangingPunct="1">
              <a:buClr>
                <a:srgbClr val="FFC000"/>
              </a:buClr>
            </a:pPr>
            <a:endParaRPr lang="en-US" sz="2800" dirty="0"/>
          </a:p>
        </p:txBody>
      </p:sp>
      <p:pic>
        <p:nvPicPr>
          <p:cNvPr id="27653" name="Picture 2" descr="C:\Documents and Settings\Marilyn Frenn.MARILYN\Local Settings\Temporary Internet Files\Content.IE5\C5M7GTUN\MCj044206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5721" y="3307395"/>
            <a:ext cx="2645079" cy="21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07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673100" y="-139700"/>
            <a:ext cx="9537700" cy="235539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342900" indent="-342900"/>
            <a:br>
              <a:rPr lang="en-US" sz="2700" dirty="0"/>
            </a:br>
            <a:r>
              <a:rPr lang="en-US" sz="4200" i="1" dirty="0">
                <a:solidFill>
                  <a:srgbClr val="F4BB37"/>
                </a:solidFill>
              </a:rPr>
              <a:t>NLN NURSING EDUCATION </a:t>
            </a:r>
            <a:br>
              <a:rPr lang="en-US" sz="4200" i="1" dirty="0">
                <a:solidFill>
                  <a:srgbClr val="F4BB37"/>
                </a:solidFill>
              </a:rPr>
            </a:br>
            <a:r>
              <a:rPr lang="en-US" sz="4200" i="1" dirty="0">
                <a:solidFill>
                  <a:srgbClr val="F4BB37"/>
                </a:solidFill>
              </a:rPr>
              <a:t>RESEARCH FUNDING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79500" y="2349500"/>
            <a:ext cx="10045700" cy="423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buClr>
                <a:srgbClr val="FFC000"/>
              </a:buClr>
            </a:pPr>
            <a:r>
              <a:rPr lang="en-US" sz="3600" b="1" dirty="0">
                <a:solidFill>
                  <a:srgbClr val="274191"/>
                </a:solidFill>
                <a:latin typeface="Helvetica" pitchFamily="2" charset="0"/>
              </a:rPr>
              <a:t>Awards 4-8 grants annually to NLN individual members, faculty, and students of NLN member schools</a:t>
            </a:r>
          </a:p>
          <a:p>
            <a:pPr eaLnBrk="1" hangingPunct="1">
              <a:buClr>
                <a:srgbClr val="FFC000"/>
              </a:buClr>
            </a:pPr>
            <a:endParaRPr lang="en-US" sz="3600" b="1" dirty="0">
              <a:solidFill>
                <a:srgbClr val="274191"/>
              </a:solidFill>
              <a:latin typeface="Helvetica" pitchFamily="2" charset="0"/>
            </a:endParaRPr>
          </a:p>
          <a:p>
            <a:pPr>
              <a:buClr>
                <a:srgbClr val="FFC000"/>
              </a:buClr>
              <a:buNone/>
            </a:pPr>
            <a:r>
              <a:rPr lang="en-US" sz="2400" dirty="0">
                <a:latin typeface="Helvetica" pitchFamily="2" charset="0"/>
                <a:hlinkClick r:id="rId3"/>
              </a:rPr>
              <a:t>https://www.nln.org/education/grants-scholarships/professional-development-programsgrants-and-scholarships/nln-nursing-education-research-grants-program</a:t>
            </a:r>
            <a:endParaRPr lang="en-US" sz="2400" dirty="0">
              <a:latin typeface="Helvetica" pitchFamily="2" charset="0"/>
            </a:endParaRPr>
          </a:p>
          <a:p>
            <a:pPr>
              <a:buClr>
                <a:srgbClr val="FFC000"/>
              </a:buClr>
              <a:buNone/>
            </a:pPr>
            <a:endParaRPr lang="en-US" sz="2800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9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CF80-9D59-67C8-4372-F4B82CBB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820"/>
            <a:ext cx="10515600" cy="1593805"/>
          </a:xfrm>
        </p:spPr>
        <p:txBody>
          <a:bodyPr/>
          <a:lstStyle/>
          <a:p>
            <a:r>
              <a:rPr lang="en-US" i="1" dirty="0">
                <a:solidFill>
                  <a:srgbClr val="F4BB37"/>
                </a:solidFill>
                <a:effectLst/>
                <a:latin typeface="Helvetica" pitchFamily="2" charset="0"/>
              </a:rPr>
              <a:t>NLN PRIORITIES FOR RESEARCH IN</a:t>
            </a:r>
            <a:br>
              <a:rPr lang="en-US" dirty="0">
                <a:solidFill>
                  <a:srgbClr val="F4BB37"/>
                </a:solidFill>
                <a:effectLst/>
                <a:latin typeface="Helvetica" pitchFamily="2" charset="0"/>
              </a:rPr>
            </a:br>
            <a:r>
              <a:rPr lang="en-US" i="1" dirty="0">
                <a:solidFill>
                  <a:srgbClr val="F4BB37"/>
                </a:solidFill>
                <a:effectLst/>
                <a:latin typeface="Helvetica" pitchFamily="2" charset="0"/>
              </a:rPr>
              <a:t>NURSING EDUCATION 2024-2027</a:t>
            </a:r>
            <a:br>
              <a:rPr lang="en-US" dirty="0">
                <a:solidFill>
                  <a:srgbClr val="E1B04D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8511-26D1-53BA-9CC2-BFA7DDCE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554"/>
          </a:xfrm>
        </p:spPr>
        <p:txBody>
          <a:bodyPr/>
          <a:lstStyle/>
          <a:p>
            <a:pPr marL="285750" indent="-285750" algn="l" fontAlgn="base">
              <a:spcAft>
                <a:spcPts val="1800"/>
              </a:spcAft>
              <a:buClr>
                <a:srgbClr val="F4BB37"/>
              </a:buClr>
              <a:buFont typeface="Wingdings" pitchFamily="2" charset="2"/>
              <a:buChar char="v"/>
            </a:pPr>
            <a:r>
              <a:rPr lang="en-US" sz="2800" b="0" i="0" u="none" strike="noStrike" dirty="0">
                <a:solidFill>
                  <a:srgbClr val="274191"/>
                </a:solidFill>
                <a:effectLst/>
                <a:latin typeface="Helvetica" pitchFamily="2" charset="0"/>
              </a:rPr>
              <a:t>Build the science of nursing education through the generation and translation of innovative teaching and learning strategies</a:t>
            </a:r>
          </a:p>
          <a:p>
            <a:pPr marL="285750" indent="-285750" algn="l" fontAlgn="base">
              <a:spcAft>
                <a:spcPts val="1800"/>
              </a:spcAft>
              <a:buClr>
                <a:srgbClr val="F4BB37"/>
              </a:buClr>
              <a:buFont typeface="Wingdings" pitchFamily="2" charset="2"/>
              <a:buChar char="v"/>
            </a:pPr>
            <a:r>
              <a:rPr lang="en-US" sz="2800" b="0" i="0" u="none" strike="noStrike" dirty="0">
                <a:solidFill>
                  <a:srgbClr val="274191"/>
                </a:solidFill>
                <a:effectLst/>
                <a:latin typeface="Helvetica" pitchFamily="2" charset="0"/>
              </a:rPr>
              <a:t>Build a diverse nurse faculty capacity and enhance teaching practice</a:t>
            </a:r>
          </a:p>
          <a:p>
            <a:pPr marL="285750" indent="-285750" algn="l" fontAlgn="base">
              <a:spcAft>
                <a:spcPts val="1800"/>
              </a:spcAft>
              <a:buClr>
                <a:srgbClr val="F4BB37"/>
              </a:buClr>
              <a:buFont typeface="Wingdings" pitchFamily="2" charset="2"/>
              <a:buChar char="v"/>
            </a:pPr>
            <a:r>
              <a:rPr lang="en-US" sz="2800" b="0" i="0" u="none" strike="noStrike" dirty="0">
                <a:solidFill>
                  <a:srgbClr val="274191"/>
                </a:solidFill>
                <a:effectLst/>
                <a:latin typeface="Helvetica" pitchFamily="2" charset="0"/>
              </a:rPr>
              <a:t>Create teaching and learning environments that enhance the diversity, equity, and inclusivity for student learning and progression across all academic programs</a:t>
            </a:r>
          </a:p>
          <a:p>
            <a:pPr algn="l" fontAlgn="base">
              <a:spcAft>
                <a:spcPts val="1800"/>
              </a:spcAft>
              <a:buClr>
                <a:srgbClr val="F4BB37"/>
              </a:buClr>
            </a:pPr>
            <a:r>
              <a:rPr lang="en-US" sz="2000" b="0" i="0" u="none" strike="noStrike" dirty="0">
                <a:solidFill>
                  <a:srgbClr val="274191"/>
                </a:solidFill>
                <a:effectLst/>
                <a:latin typeface="Helvetica" pitchFamily="2" charset="0"/>
                <a:hlinkClick r:id="rId2"/>
              </a:rPr>
              <a:t>https://</a:t>
            </a:r>
            <a:r>
              <a:rPr lang="en-US" sz="2000" b="0" i="0" u="none" strike="noStrike" dirty="0" err="1">
                <a:solidFill>
                  <a:srgbClr val="274191"/>
                </a:solidFill>
                <a:effectLst/>
                <a:latin typeface="Helvetica" pitchFamily="2" charset="0"/>
                <a:hlinkClick r:id="rId2"/>
              </a:rPr>
              <a:t>www.nln.org</a:t>
            </a:r>
            <a:r>
              <a:rPr lang="en-US" sz="2000" b="0" i="0" u="none" strike="noStrike" dirty="0">
                <a:solidFill>
                  <a:srgbClr val="274191"/>
                </a:solidFill>
                <a:effectLst/>
                <a:latin typeface="Helvetica" pitchFamily="2" charset="0"/>
                <a:hlinkClick r:id="rId2"/>
              </a:rPr>
              <a:t>/education/grants-scholarships/research-priorities-in-nursing-education</a:t>
            </a:r>
            <a:endParaRPr lang="en-US" sz="2000" b="0" i="0" u="none" strike="noStrike" dirty="0">
              <a:solidFill>
                <a:srgbClr val="274191"/>
              </a:solidFill>
              <a:effectLst/>
              <a:latin typeface="Helvetica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4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99" y="463463"/>
            <a:ext cx="9008301" cy="1593937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rgbClr val="F4BB37"/>
                </a:solidFill>
              </a:rPr>
              <a:t>Where to Start?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285" y="1941534"/>
            <a:ext cx="9649215" cy="4683088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Start planning early</a:t>
            </a:r>
          </a:p>
          <a:p>
            <a:pPr marL="571500" indent="-571500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Conceptualize your study; know what you will need</a:t>
            </a:r>
          </a:p>
          <a:p>
            <a:pPr marL="571500" indent="-571500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Thoroughly review the literature</a:t>
            </a:r>
          </a:p>
          <a:p>
            <a:pPr marL="571500" indent="-571500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274191"/>
                </a:solidFill>
                <a:latin typeface="Helvetica" pitchFamily="2" charset="0"/>
              </a:rPr>
              <a:t>Consult the experts in the education practice area - build a research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9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129" y="425885"/>
            <a:ext cx="8945671" cy="1187217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rgbClr val="F4BB37"/>
                </a:solidFill>
              </a:rPr>
              <a:t>Where to Start?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129" y="1613102"/>
            <a:ext cx="9958191" cy="4940098"/>
          </a:xfrm>
        </p:spPr>
        <p:txBody>
          <a:bodyPr>
            <a:noAutofit/>
          </a:bodyPr>
          <a:lstStyle/>
          <a:p>
            <a:pPr marL="457200" indent="-4572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Know the guidelines for the grant, general &amp; specific</a:t>
            </a:r>
          </a:p>
          <a:p>
            <a:pPr marL="457200" indent="-4572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Read the directions thoroughly and carefully</a:t>
            </a:r>
          </a:p>
          <a:p>
            <a:pPr marL="457200" indent="-4572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Note the deadlines for submission and understand your institutions process for submitting grants (*multisite)</a:t>
            </a:r>
          </a:p>
          <a:p>
            <a:pPr marL="457200" indent="-4572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274191"/>
                </a:solidFill>
                <a:latin typeface="Helvetica" pitchFamily="2" charset="0"/>
              </a:rPr>
              <a:t>Understand how the grant will be evaluated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6875293"/>
      </p:ext>
    </p:extLst>
  </p:cSld>
  <p:clrMapOvr>
    <a:masterClrMapping/>
  </p:clrMapOvr>
</p:sld>
</file>

<file path=ppt/theme/theme1.xml><?xml version="1.0" encoding="utf-8"?>
<a:theme xmlns:a="http://schemas.openxmlformats.org/drawingml/2006/main" name="NL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1741</Words>
  <Application>Microsoft Office PowerPoint</Application>
  <PresentationFormat>Widescreen</PresentationFormat>
  <Paragraphs>273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Aptos</vt:lpstr>
      <vt:lpstr>Arial</vt:lpstr>
      <vt:lpstr>Calibri</vt:lpstr>
      <vt:lpstr>Helvetica</vt:lpstr>
      <vt:lpstr>HelveticaNeueLT Std Cn</vt:lpstr>
      <vt:lpstr>HelveticaNeueLT Std Lt Cn</vt:lpstr>
      <vt:lpstr>Montserrat</vt:lpstr>
      <vt:lpstr>Wingdings</vt:lpstr>
      <vt:lpstr>NLN Theme</vt:lpstr>
      <vt:lpstr>     Critical Points for Submitting Successful Nursing Education Research Grant Proposals! </vt:lpstr>
      <vt:lpstr>Copyright Notice </vt:lpstr>
      <vt:lpstr>Core Values</vt:lpstr>
      <vt:lpstr>Objectives </vt:lpstr>
      <vt:lpstr>Webinar Overview</vt:lpstr>
      <vt:lpstr> NLN NURSING EDUCATION  RESEARCH FUNDING </vt:lpstr>
      <vt:lpstr>NLN PRIORITIES FOR RESEARCH IN NURSING EDUCATION 2024-2027 </vt:lpstr>
      <vt:lpstr>Where to Start? </vt:lpstr>
      <vt:lpstr>Where to Start? </vt:lpstr>
      <vt:lpstr>Characteristics of Successful Proposals</vt:lpstr>
      <vt:lpstr> Presentation of the Application </vt:lpstr>
      <vt:lpstr> RIGOROUS DESIGNS</vt:lpstr>
      <vt:lpstr>Examining your Proposal</vt:lpstr>
      <vt:lpstr>Examining your Proposal</vt:lpstr>
      <vt:lpstr>Common pitfalls with study  conceptualization</vt:lpstr>
      <vt:lpstr>Common pitfalls: Sampling </vt:lpstr>
      <vt:lpstr>Common pitfalls: Sampling </vt:lpstr>
      <vt:lpstr>Sample Determined Through  POWER ANALYSIS </vt:lpstr>
      <vt:lpstr> Multi-site</vt:lpstr>
      <vt:lpstr>Instrument(s) with adequate reliability and validity</vt:lpstr>
      <vt:lpstr>Common pitfalls:  Instrument selection</vt:lpstr>
      <vt:lpstr>Data collection &amp; analysis: Enhancing statistical conclusion validity</vt:lpstr>
      <vt:lpstr>Common pitfalls:  Data collection and analysis</vt:lpstr>
      <vt:lpstr>Common pitfalls:  Data collection and analysis</vt:lpstr>
      <vt:lpstr>Building your Case!</vt:lpstr>
      <vt:lpstr>Rigorous Designs</vt:lpstr>
      <vt:lpstr>Designing the Proposal </vt:lpstr>
      <vt:lpstr>Designing the Proposal </vt:lpstr>
      <vt:lpstr>Unique Considerations for Qualitative Proposals</vt:lpstr>
      <vt:lpstr>Strengthening Your Case!</vt:lpstr>
      <vt:lpstr>  Strengthening  Your Case! </vt:lpstr>
      <vt:lpstr>Timetable &amp; Budget</vt:lpstr>
      <vt:lpstr>RESEARCH REVIEW CRITERIA</vt:lpstr>
      <vt:lpstr>PowerPoint Presentation</vt:lpstr>
      <vt:lpstr>Grant Proposal Review Rubric https://www.nln.org/docs/default-source/default-document-library/nln-grant-proposal-review-rubric.pdf?sfvrsn=317a38f2_3</vt:lpstr>
      <vt:lpstr>Common Challenges</vt:lpstr>
      <vt:lpstr>Common Challenges</vt:lpstr>
      <vt:lpstr>Common Challenges</vt:lpstr>
      <vt:lpstr>Navigating the Challenges</vt:lpstr>
      <vt:lpstr>Navigating the Challenges</vt:lpstr>
      <vt:lpstr>Consider an old idea in a new way </vt:lpstr>
      <vt:lpstr>Suggestions for Success </vt:lpstr>
      <vt:lpstr>Things to do that drive reviewers  CRAZY </vt:lpstr>
      <vt:lpstr>Things to do that drive reviewers  CRAZY  </vt:lpstr>
      <vt:lpstr>It is Time to Submit!</vt:lpstr>
      <vt:lpstr>For questions contact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Eyedea Design</dc:creator>
  <cp:lastModifiedBy>Amy McGuire</cp:lastModifiedBy>
  <cp:revision>41</cp:revision>
  <dcterms:created xsi:type="dcterms:W3CDTF">2021-04-19T14:54:54Z</dcterms:created>
  <dcterms:modified xsi:type="dcterms:W3CDTF">2025-01-02T20:25:21Z</dcterms:modified>
</cp:coreProperties>
</file>