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8"/>
  </p:notesMasterIdLst>
  <p:handoutMasterIdLst>
    <p:handoutMasterId r:id="rId29"/>
  </p:handoutMasterIdLst>
  <p:sldIdLst>
    <p:sldId id="256" r:id="rId2"/>
    <p:sldId id="257" r:id="rId3"/>
    <p:sldId id="301" r:id="rId4"/>
    <p:sldId id="302" r:id="rId5"/>
    <p:sldId id="303" r:id="rId6"/>
    <p:sldId id="265" r:id="rId7"/>
    <p:sldId id="266" r:id="rId8"/>
    <p:sldId id="304" r:id="rId9"/>
    <p:sldId id="267" r:id="rId10"/>
    <p:sldId id="263" r:id="rId11"/>
    <p:sldId id="288" r:id="rId12"/>
    <p:sldId id="259" r:id="rId13"/>
    <p:sldId id="274" r:id="rId14"/>
    <p:sldId id="273" r:id="rId15"/>
    <p:sldId id="291" r:id="rId16"/>
    <p:sldId id="292" r:id="rId17"/>
    <p:sldId id="293" r:id="rId18"/>
    <p:sldId id="261" r:id="rId19"/>
    <p:sldId id="295" r:id="rId20"/>
    <p:sldId id="296" r:id="rId21"/>
    <p:sldId id="297" r:id="rId22"/>
    <p:sldId id="298" r:id="rId23"/>
    <p:sldId id="308" r:id="rId24"/>
    <p:sldId id="306" r:id="rId25"/>
    <p:sldId id="307" r:id="rId26"/>
    <p:sldId id="300"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varScale="1">
        <p:scale>
          <a:sx n="108" d="100"/>
          <a:sy n="108" d="100"/>
        </p:scale>
        <p:origin x="-7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DDA4C6B-5E92-45B0-B798-5502ECA5CCD3}" type="datetimeFigureOut">
              <a:rPr lang="en-US" smtClean="0"/>
              <a:t>10/13/2015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6CD8032-C1F8-4760-A880-5F0C2E5FCA3B}" type="slidenum">
              <a:rPr lang="en-US" smtClean="0"/>
              <a:t>‹#›</a:t>
            </a:fld>
            <a:endParaRPr lang="en-US"/>
          </a:p>
        </p:txBody>
      </p:sp>
    </p:spTree>
    <p:extLst>
      <p:ext uri="{BB962C8B-B14F-4D97-AF65-F5344CB8AC3E}">
        <p14:creationId xmlns:p14="http://schemas.microsoft.com/office/powerpoint/2010/main" val="186629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00AAB0E-8B89-4C05-8719-F2FE24F5B908}" type="datetimeFigureOut">
              <a:rPr lang="en-US" smtClean="0"/>
              <a:t>10/13/2015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0BB73FF-CDEB-455C-B542-71424F8744CB}" type="slidenum">
              <a:rPr lang="en-US" smtClean="0"/>
              <a:t>‹#›</a:t>
            </a:fld>
            <a:endParaRPr lang="en-US"/>
          </a:p>
        </p:txBody>
      </p:sp>
    </p:spTree>
    <p:extLst>
      <p:ext uri="{BB962C8B-B14F-4D97-AF65-F5344CB8AC3E}">
        <p14:creationId xmlns:p14="http://schemas.microsoft.com/office/powerpoint/2010/main" val="155179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xfrm>
            <a:off x="1797050" y="681038"/>
            <a:ext cx="2827338" cy="2120900"/>
          </a:xfrm>
          <a:ln/>
        </p:spPr>
      </p:sp>
      <p:sp>
        <p:nvSpPr>
          <p:cNvPr id="660483" name="Rectangle 3"/>
          <p:cNvSpPr>
            <a:spLocks noGrp="1" noChangeArrowheads="1"/>
          </p:cNvSpPr>
          <p:nvPr>
            <p:ph type="body" idx="1"/>
          </p:nvPr>
        </p:nvSpPr>
        <p:spPr>
          <a:xfrm>
            <a:off x="755443" y="3255339"/>
            <a:ext cx="5560060" cy="4545486"/>
          </a:xfrm>
          <a:noFill/>
          <a:ln/>
        </p:spPr>
        <p:txBody>
          <a:bodyPr lIns="92446" tIns="46224" rIns="92446" bIns="46224">
            <a:normAutofit fontScale="70000" lnSpcReduction="20000"/>
          </a:bodyPr>
          <a:lstStyle/>
          <a:p>
            <a:pPr>
              <a:buFontTx/>
              <a:buNone/>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D5DB87-35AD-40BD-8079-DE470FA03E2A}" type="slidenum">
              <a:rPr lang="en-US" smtClean="0">
                <a:solidFill>
                  <a:prstClr val="black"/>
                </a:solidFill>
              </a: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8BA71C9-C72A-49F3-8615-DD988233806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8BA71C9-C72A-49F3-8615-DD988233806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8BA71C9-C72A-49F3-8615-DD988233806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BA71C9-C72A-49F3-8615-DD98823380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4AB1801-EBD5-40D0-9EDF-5059C3F2069B}" type="datetimeFigureOut">
              <a:rPr lang="en-US" smtClean="0"/>
              <a:t>10/13/2015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8BA71C9-C72A-49F3-8615-DD988233806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4AB1801-EBD5-40D0-9EDF-5059C3F2069B}" type="datetimeFigureOut">
              <a:rPr lang="en-US" smtClean="0"/>
              <a:t>10/13/2015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BA71C9-C72A-49F3-8615-DD988233806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aryndak@lakecountyi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2057400"/>
            <a:ext cx="4897419" cy="1600200"/>
          </a:xfrm>
        </p:spPr>
        <p:txBody>
          <a:bodyPr>
            <a:noAutofit/>
          </a:bodyPr>
          <a:lstStyle/>
          <a:p>
            <a:pPr marL="182880" indent="0" algn="ctr">
              <a:buNone/>
            </a:pPr>
            <a:r>
              <a:rPr lang="en-US" sz="5400" b="1" dirty="0" smtClean="0"/>
              <a:t>Illinois </a:t>
            </a:r>
            <a:r>
              <a:rPr lang="en-US" b="1" dirty="0" smtClean="0"/>
              <a:t>League</a:t>
            </a:r>
            <a:r>
              <a:rPr lang="en-US" sz="5400" b="1" dirty="0" smtClean="0"/>
              <a:t/>
            </a:r>
            <a:br>
              <a:rPr lang="en-US" sz="5400" b="1" dirty="0" smtClean="0"/>
            </a:br>
            <a:r>
              <a:rPr lang="en-US" sz="5400" b="1" dirty="0" smtClean="0"/>
              <a:t> for </a:t>
            </a:r>
            <a:br>
              <a:rPr lang="en-US" sz="5400" b="1" dirty="0" smtClean="0"/>
            </a:br>
            <a:r>
              <a:rPr lang="en-US" sz="5400" b="1" dirty="0" smtClean="0"/>
              <a:t>Nursing</a:t>
            </a:r>
            <a:endParaRPr lang="en-US" sz="5400" b="1" dirty="0"/>
          </a:p>
        </p:txBody>
      </p:sp>
      <p:sp>
        <p:nvSpPr>
          <p:cNvPr id="3" name="Subtitle 2"/>
          <p:cNvSpPr>
            <a:spLocks noGrp="1"/>
          </p:cNvSpPr>
          <p:nvPr>
            <p:ph type="subTitle" idx="1"/>
          </p:nvPr>
        </p:nvSpPr>
        <p:spPr>
          <a:xfrm>
            <a:off x="1432560" y="4191000"/>
            <a:ext cx="7406640" cy="2133600"/>
          </a:xfrm>
        </p:spPr>
        <p:txBody>
          <a:bodyPr>
            <a:normAutofit/>
          </a:bodyPr>
          <a:lstStyle/>
          <a:p>
            <a:r>
              <a:rPr lang="en-US" dirty="0" smtClean="0"/>
              <a:t>Annual Meeting</a:t>
            </a:r>
          </a:p>
          <a:p>
            <a:r>
              <a:rPr lang="en-US" dirty="0" smtClean="0"/>
              <a:t>October 16, 2015</a:t>
            </a:r>
          </a:p>
          <a:p>
            <a:r>
              <a:rPr lang="en-US" dirty="0" smtClean="0"/>
              <a:t>Springfield, IL</a:t>
            </a:r>
            <a:endParaRPr lang="en-US" dirty="0"/>
          </a:p>
        </p:txBody>
      </p:sp>
    </p:spTree>
    <p:extLst>
      <p:ext uri="{BB962C8B-B14F-4D97-AF65-F5344CB8AC3E}">
        <p14:creationId xmlns:p14="http://schemas.microsoft.com/office/powerpoint/2010/main" val="134807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81000"/>
            <a:ext cx="7086600" cy="762000"/>
          </a:xfrm>
        </p:spPr>
        <p:txBody>
          <a:bodyPr>
            <a:normAutofit fontScale="90000"/>
          </a:bodyPr>
          <a:lstStyle/>
          <a:p>
            <a:pPr algn="ctr"/>
            <a:r>
              <a:rPr lang="en-US" sz="2800" dirty="0" smtClean="0"/>
              <a:t/>
            </a:r>
            <a:br>
              <a:rPr lang="en-US" sz="2800" dirty="0" smtClean="0"/>
            </a:br>
            <a:r>
              <a:rPr lang="en-US" sz="2800" dirty="0"/>
              <a:t/>
            </a:r>
            <a:br>
              <a:rPr lang="en-US" sz="2800" dirty="0"/>
            </a:br>
            <a:r>
              <a:rPr lang="en-US" sz="2200" dirty="0" smtClean="0"/>
              <a:t>Health Equity = Healthy Individuals = Healthy Communities</a:t>
            </a:r>
            <a:endParaRPr lang="en-US" sz="2200"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2209800" y="1371600"/>
            <a:ext cx="4724400" cy="378451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514600" y="5156110"/>
            <a:ext cx="4191000" cy="338554"/>
          </a:xfrm>
          <a:prstGeom prst="rect">
            <a:avLst/>
          </a:prstGeom>
          <a:noFill/>
        </p:spPr>
        <p:txBody>
          <a:bodyPr wrap="square" rtlCol="0">
            <a:spAutoFit/>
          </a:bodyPr>
          <a:lstStyle/>
          <a:p>
            <a:pPr eaLnBrk="1" fontAlgn="auto" hangingPunct="1">
              <a:spcBef>
                <a:spcPts val="0"/>
              </a:spcBef>
              <a:spcAft>
                <a:spcPts val="0"/>
              </a:spcAft>
            </a:pPr>
            <a:r>
              <a:rPr lang="en-US" sz="800" b="0" dirty="0" smtClean="0">
                <a:latin typeface="Franklin Gothic Book"/>
              </a:rPr>
              <a:t>Source: This graphic is an excerpt from the “Determinants of Equity” report, released by the King County Health Department in January, 2015.</a:t>
            </a:r>
            <a:endParaRPr lang="en-US" sz="800" b="0" dirty="0">
              <a:latin typeface="Franklin Gothic Book"/>
            </a:endParaRPr>
          </a:p>
        </p:txBody>
      </p:sp>
    </p:spTree>
    <p:extLst>
      <p:ext uri="{BB962C8B-B14F-4D97-AF65-F5344CB8AC3E}">
        <p14:creationId xmlns:p14="http://schemas.microsoft.com/office/powerpoint/2010/main" val="299951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tterevaluation.org/sites/default/files/equity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80639"/>
            <a:ext cx="8650403" cy="3840480"/>
          </a:xfrm>
          <a:prstGeom prst="rect">
            <a:avLst/>
          </a:prstGeom>
          <a:noFill/>
          <a:ln w="38100">
            <a:solidFill>
              <a:srgbClr val="D255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429161"/>
            <a:ext cx="6172200" cy="1323439"/>
          </a:xfrm>
          <a:prstGeom prst="rect">
            <a:avLst/>
          </a:prstGeom>
          <a:solidFill>
            <a:srgbClr val="FFCF9F"/>
          </a:solidFill>
          <a:ln w="28575">
            <a:solidFill>
              <a:srgbClr val="C44F00"/>
            </a:solidFill>
          </a:ln>
        </p:spPr>
        <p:txBody>
          <a:bodyPr wrap="square" rtlCol="0">
            <a:spAutoFit/>
          </a:bodyPr>
          <a:lstStyle/>
          <a:p>
            <a:pPr algn="ctr"/>
            <a:r>
              <a:rPr lang="en-US" sz="4000" b="1" dirty="0" smtClean="0">
                <a:solidFill>
                  <a:srgbClr val="F96A1B">
                    <a:lumMod val="75000"/>
                  </a:srgbClr>
                </a:solidFill>
              </a:rPr>
              <a:t>So, what do we mean by Health Equity?</a:t>
            </a:r>
            <a:endParaRPr lang="en-US" sz="4000" b="1" dirty="0">
              <a:solidFill>
                <a:srgbClr val="F96A1B">
                  <a:lumMod val="75000"/>
                </a:srgbClr>
              </a:solidFill>
            </a:endParaRPr>
          </a:p>
        </p:txBody>
      </p:sp>
    </p:spTree>
    <p:extLst>
      <p:ext uri="{BB962C8B-B14F-4D97-AF65-F5344CB8AC3E}">
        <p14:creationId xmlns:p14="http://schemas.microsoft.com/office/powerpoint/2010/main" val="3777005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052637"/>
            <a:ext cx="5562600" cy="3890963"/>
          </a:xfrm>
        </p:spPr>
      </p:pic>
    </p:spTree>
    <p:extLst>
      <p:ext uri="{BB962C8B-B14F-4D97-AF65-F5344CB8AC3E}">
        <p14:creationId xmlns:p14="http://schemas.microsoft.com/office/powerpoint/2010/main" val="3521376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ext Box 2"/>
          <p:cNvSpPr txBox="1">
            <a:spLocks noChangeArrowheads="1"/>
          </p:cNvSpPr>
          <p:nvPr/>
        </p:nvSpPr>
        <p:spPr bwMode="auto">
          <a:xfrm>
            <a:off x="105532238" y="1097724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Discriminatory </a:t>
            </a:r>
          </a:p>
          <a:p>
            <a:pPr algn="ctr" eaLnBrk="1" hangingPunct="1"/>
            <a:r>
              <a:rPr lang="en-US" sz="1200" b="0" dirty="0">
                <a:solidFill>
                  <a:srgbClr val="000000"/>
                </a:solidFill>
                <a:latin typeface="Arial" pitchFamily="34" charset="0"/>
                <a:cs typeface="Arial" pitchFamily="34" charset="0"/>
              </a:rPr>
              <a:t>Beliefs (Isms)</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Race</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Class</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Gender</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Immigration  status</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National origin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Sexual </a:t>
            </a:r>
            <a:endParaRPr lang="en-US" sz="1100" b="0" dirty="0">
              <a:solidFill>
                <a:srgbClr val="000000"/>
              </a:solidFill>
              <a:latin typeface="Times New Roman" pitchFamily="18" charset="0"/>
              <a:cs typeface="Arial" pitchFamily="34" charset="0"/>
            </a:endParaRPr>
          </a:p>
          <a:p>
            <a:pPr eaLnBrk="1" hangingPunct="1"/>
            <a:r>
              <a:rPr lang="en-US" sz="1100" b="0" dirty="0">
                <a:solidFill>
                  <a:srgbClr val="000000"/>
                </a:solidFill>
                <a:latin typeface="Arial" pitchFamily="34" charset="0"/>
                <a:cs typeface="Arial" pitchFamily="34" charset="0"/>
              </a:rPr>
              <a:t>      orientation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Disability</a:t>
            </a:r>
            <a:endParaRPr lang="en-US" b="0" dirty="0">
              <a:solidFill>
                <a:prstClr val="black"/>
              </a:solidFill>
              <a:latin typeface="Arial" pitchFamily="34" charset="0"/>
              <a:cs typeface="Arial" pitchFamily="34" charset="0"/>
            </a:endParaRPr>
          </a:p>
        </p:txBody>
      </p:sp>
      <p:sp>
        <p:nvSpPr>
          <p:cNvPr id="659459" name="AutoShape 3"/>
          <p:cNvSpPr>
            <a:spLocks noChangeArrowheads="1"/>
          </p:cNvSpPr>
          <p:nvPr/>
        </p:nvSpPr>
        <p:spPr bwMode="auto">
          <a:xfrm>
            <a:off x="106789538" y="1104582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60" name="Text Box 4"/>
          <p:cNvSpPr txBox="1">
            <a:spLocks noChangeArrowheads="1"/>
          </p:cNvSpPr>
          <p:nvPr/>
        </p:nvSpPr>
        <p:spPr bwMode="auto">
          <a:xfrm>
            <a:off x="107132438" y="109772450"/>
            <a:ext cx="1257300" cy="201295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Institutional Power</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Corporations &amp; other      businesses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Government agencies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Schools</a:t>
            </a:r>
            <a:endParaRPr lang="en-US" b="0" dirty="0">
              <a:solidFill>
                <a:prstClr val="black"/>
              </a:solidFill>
              <a:latin typeface="Arial" pitchFamily="34" charset="0"/>
              <a:cs typeface="Arial" pitchFamily="34" charset="0"/>
            </a:endParaRPr>
          </a:p>
        </p:txBody>
      </p:sp>
      <p:sp>
        <p:nvSpPr>
          <p:cNvPr id="659461" name="Text Box 5"/>
          <p:cNvSpPr txBox="1">
            <a:spLocks noChangeArrowheads="1"/>
          </p:cNvSpPr>
          <p:nvPr/>
        </p:nvSpPr>
        <p:spPr bwMode="auto">
          <a:xfrm>
            <a:off x="108732638" y="1097724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Social</a:t>
            </a:r>
          </a:p>
          <a:p>
            <a:pPr algn="ctr" eaLnBrk="1" hangingPunct="1"/>
            <a:r>
              <a:rPr lang="en-US" sz="1200" b="0" dirty="0">
                <a:solidFill>
                  <a:srgbClr val="000000"/>
                </a:solidFill>
                <a:latin typeface="Arial" pitchFamily="34" charset="0"/>
                <a:cs typeface="Arial" pitchFamily="34" charset="0"/>
              </a:rPr>
              <a:t>Inequities</a:t>
            </a:r>
            <a:endParaRPr lang="en-US" sz="900" b="0" dirty="0">
              <a:solidFill>
                <a:srgbClr val="000000"/>
              </a:solidFill>
              <a:latin typeface="Arial" pitchFamily="34" charset="0"/>
              <a:cs typeface="Arial" pitchFamily="34" charset="0"/>
            </a:endParaRPr>
          </a:p>
          <a:p>
            <a:pPr eaLnBrk="1" hangingPunct="1"/>
            <a:endParaRPr lang="en-US" sz="13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Neighborhood conditions</a:t>
            </a:r>
          </a:p>
          <a:p>
            <a:pPr eaLnBrk="1" hangingPunct="1"/>
            <a:r>
              <a:rPr lang="en-US" sz="1100" b="0" dirty="0">
                <a:solidFill>
                  <a:srgbClr val="000000"/>
                </a:solidFill>
                <a:latin typeface="Arial" pitchFamily="34" charset="0"/>
                <a:cs typeface="Arial" pitchFamily="34" charset="0"/>
              </a:rPr>
              <a:t>        - Social</a:t>
            </a:r>
          </a:p>
          <a:p>
            <a:pPr eaLnBrk="1" hangingPunct="1"/>
            <a:r>
              <a:rPr lang="en-US" sz="1100" b="0" dirty="0">
                <a:solidFill>
                  <a:srgbClr val="000000"/>
                </a:solidFill>
                <a:latin typeface="Arial" pitchFamily="34" charset="0"/>
                <a:cs typeface="Arial" pitchFamily="34" charset="0"/>
              </a:rPr>
              <a:t>        - Physical</a:t>
            </a: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Residential segregation</a:t>
            </a:r>
            <a:endParaRPr lang="en-US" sz="1100" b="0" dirty="0">
              <a:solidFill>
                <a:srgbClr val="000000"/>
              </a:solidFill>
              <a:latin typeface="Times New Roman" pitchFamily="18" charset="0"/>
              <a:cs typeface="Arial" pitchFamily="34" charset="0"/>
            </a:endParaRP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Workplace conditions</a:t>
            </a:r>
            <a:endParaRPr lang="en-US" b="0" dirty="0">
              <a:solidFill>
                <a:prstClr val="black"/>
              </a:solidFill>
              <a:latin typeface="Arial" pitchFamily="34" charset="0"/>
              <a:cs typeface="Arial" pitchFamily="34" charset="0"/>
            </a:endParaRPr>
          </a:p>
        </p:txBody>
      </p:sp>
      <p:sp>
        <p:nvSpPr>
          <p:cNvPr id="659462" name="Text Box 6"/>
          <p:cNvSpPr txBox="1">
            <a:spLocks noChangeArrowheads="1"/>
          </p:cNvSpPr>
          <p:nvPr/>
        </p:nvSpPr>
        <p:spPr bwMode="auto">
          <a:xfrm>
            <a:off x="110332838" y="1097724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Risk Factors &amp;</a:t>
            </a:r>
          </a:p>
          <a:p>
            <a:pPr algn="ctr" eaLnBrk="1" hangingPunct="1"/>
            <a:r>
              <a:rPr lang="en-US" sz="1200" b="0" dirty="0">
                <a:solidFill>
                  <a:srgbClr val="000000"/>
                </a:solidFill>
                <a:latin typeface="Arial" pitchFamily="34" charset="0"/>
                <a:cs typeface="Arial" pitchFamily="34" charset="0"/>
              </a:rPr>
              <a:t>Behaviors</a:t>
            </a:r>
          </a:p>
          <a:p>
            <a:pPr algn="ctr" eaLnBrk="1" hangingPunct="1"/>
            <a:endParaRPr lang="en-US" sz="12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Smoking</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Nutrition</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Physical </a:t>
            </a:r>
          </a:p>
          <a:p>
            <a:pPr eaLnBrk="1" hangingPunct="1"/>
            <a:r>
              <a:rPr lang="en-US" sz="1100" b="0" dirty="0">
                <a:solidFill>
                  <a:srgbClr val="000000"/>
                </a:solidFill>
                <a:latin typeface="Arial" pitchFamily="34" charset="0"/>
                <a:cs typeface="Arial" pitchFamily="34" charset="0"/>
              </a:rPr>
              <a:t>      activity</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Violence</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Chronic Stress</a:t>
            </a:r>
            <a:endParaRPr lang="en-US" b="0" dirty="0">
              <a:solidFill>
                <a:prstClr val="black"/>
              </a:solidFill>
              <a:latin typeface="Arial" pitchFamily="34" charset="0"/>
              <a:cs typeface="Arial" pitchFamily="34" charset="0"/>
            </a:endParaRPr>
          </a:p>
        </p:txBody>
      </p:sp>
      <p:sp>
        <p:nvSpPr>
          <p:cNvPr id="659463" name="Text Box 7"/>
          <p:cNvSpPr txBox="1">
            <a:spLocks noChangeArrowheads="1"/>
          </p:cNvSpPr>
          <p:nvPr/>
        </p:nvSpPr>
        <p:spPr bwMode="auto">
          <a:xfrm>
            <a:off x="111933038" y="109772450"/>
            <a:ext cx="13716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Disease </a:t>
            </a:r>
          </a:p>
          <a:p>
            <a:pPr algn="ctr" eaLnBrk="1" hangingPunct="1"/>
            <a:r>
              <a:rPr lang="en-US" sz="1200" b="0" dirty="0">
                <a:solidFill>
                  <a:srgbClr val="000000"/>
                </a:solidFill>
                <a:latin typeface="Arial" pitchFamily="34" charset="0"/>
                <a:cs typeface="Arial" pitchFamily="34" charset="0"/>
              </a:rPr>
              <a:t>&amp; Injury</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Infectious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Chronic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Injury (intentional &amp; unintentional</a:t>
            </a:r>
            <a:r>
              <a:rPr lang="en-US" sz="1300" b="0" dirty="0">
                <a:solidFill>
                  <a:srgbClr val="000000"/>
                </a:solidFill>
                <a:latin typeface="Arial" pitchFamily="34" charset="0"/>
                <a:cs typeface="Arial" pitchFamily="34" charset="0"/>
              </a:rPr>
              <a:t>)</a:t>
            </a:r>
            <a:endParaRPr lang="en-US" b="0" dirty="0">
              <a:solidFill>
                <a:prstClr val="black"/>
              </a:solidFill>
              <a:latin typeface="Arial" pitchFamily="34" charset="0"/>
              <a:cs typeface="Arial" pitchFamily="34" charset="0"/>
            </a:endParaRPr>
          </a:p>
        </p:txBody>
      </p:sp>
      <p:sp>
        <p:nvSpPr>
          <p:cNvPr id="659464" name="Text Box 8"/>
          <p:cNvSpPr txBox="1">
            <a:spLocks noChangeArrowheads="1"/>
          </p:cNvSpPr>
          <p:nvPr/>
        </p:nvSpPr>
        <p:spPr bwMode="auto">
          <a:xfrm>
            <a:off x="113647538" y="1097724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Mortality</a:t>
            </a:r>
          </a:p>
          <a:p>
            <a:pPr eaLnBrk="1" hangingPunct="1"/>
            <a:endParaRPr lang="en-US" sz="1000" b="0" dirty="0">
              <a:solidFill>
                <a:srgbClr val="000000"/>
              </a:solidFill>
              <a:latin typeface="Arial" pitchFamily="34" charset="0"/>
              <a:cs typeface="Arial" pitchFamily="34" charset="0"/>
            </a:endParaRP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Infant </a:t>
            </a:r>
          </a:p>
          <a:p>
            <a:pPr eaLnBrk="1" hangingPunct="1"/>
            <a:r>
              <a:rPr lang="en-US" sz="1200" b="0" dirty="0">
                <a:solidFill>
                  <a:srgbClr val="000000"/>
                </a:solidFill>
                <a:latin typeface="Arial" pitchFamily="34" charset="0"/>
                <a:cs typeface="Arial" pitchFamily="34" charset="0"/>
              </a:rPr>
              <a:t>      mortality</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Life </a:t>
            </a:r>
            <a:endParaRPr lang="en-US" sz="1200" b="0" dirty="0">
              <a:solidFill>
                <a:srgbClr val="000000"/>
              </a:solidFill>
              <a:latin typeface="Times New Roman" pitchFamily="18" charset="0"/>
              <a:cs typeface="Arial" pitchFamily="34" charset="0"/>
            </a:endParaRPr>
          </a:p>
          <a:p>
            <a:pPr eaLnBrk="1" hangingPunct="1"/>
            <a:r>
              <a:rPr lang="en-US" sz="1200" b="0" dirty="0">
                <a:solidFill>
                  <a:srgbClr val="000000"/>
                </a:solidFill>
                <a:latin typeface="Arial" pitchFamily="34" charset="0"/>
                <a:cs typeface="Arial" pitchFamily="34" charset="0"/>
              </a:rPr>
              <a:t>      expectancy</a:t>
            </a:r>
            <a:endParaRPr lang="en-US" b="0" dirty="0">
              <a:solidFill>
                <a:prstClr val="black"/>
              </a:solidFill>
              <a:latin typeface="Arial" pitchFamily="34" charset="0"/>
              <a:cs typeface="Arial" pitchFamily="34" charset="0"/>
            </a:endParaRPr>
          </a:p>
        </p:txBody>
      </p:sp>
      <p:sp>
        <p:nvSpPr>
          <p:cNvPr id="659465" name="AutoShape 9"/>
          <p:cNvSpPr>
            <a:spLocks noChangeArrowheads="1"/>
          </p:cNvSpPr>
          <p:nvPr/>
        </p:nvSpPr>
        <p:spPr bwMode="auto">
          <a:xfrm>
            <a:off x="108389738" y="1104582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66" name="AutoShape 10"/>
          <p:cNvSpPr>
            <a:spLocks noChangeArrowheads="1"/>
          </p:cNvSpPr>
          <p:nvPr/>
        </p:nvSpPr>
        <p:spPr bwMode="auto">
          <a:xfrm>
            <a:off x="109989938" y="1104582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67" name="AutoShape 11"/>
          <p:cNvSpPr>
            <a:spLocks noChangeArrowheads="1"/>
          </p:cNvSpPr>
          <p:nvPr/>
        </p:nvSpPr>
        <p:spPr bwMode="auto">
          <a:xfrm>
            <a:off x="111590138" y="1104582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68" name="AutoShape 12"/>
          <p:cNvSpPr>
            <a:spLocks noChangeArrowheads="1"/>
          </p:cNvSpPr>
          <p:nvPr/>
        </p:nvSpPr>
        <p:spPr bwMode="auto">
          <a:xfrm>
            <a:off x="113304638" y="1104582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69" name="Line 13"/>
          <p:cNvSpPr>
            <a:spLocks noChangeShapeType="1"/>
          </p:cNvSpPr>
          <p:nvPr/>
        </p:nvSpPr>
        <p:spPr bwMode="auto">
          <a:xfrm>
            <a:off x="105532238" y="110229650"/>
            <a:ext cx="1257300" cy="0"/>
          </a:xfrm>
          <a:prstGeom prst="line">
            <a:avLst/>
          </a:prstGeom>
          <a:noFill/>
          <a:ln w="9525">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0" name="Line 14"/>
          <p:cNvSpPr>
            <a:spLocks noChangeShapeType="1"/>
          </p:cNvSpPr>
          <p:nvPr/>
        </p:nvSpPr>
        <p:spPr bwMode="auto">
          <a:xfrm>
            <a:off x="107132438" y="1102296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1" name="Line 15"/>
          <p:cNvSpPr>
            <a:spLocks noChangeShapeType="1"/>
          </p:cNvSpPr>
          <p:nvPr/>
        </p:nvSpPr>
        <p:spPr bwMode="auto">
          <a:xfrm>
            <a:off x="108719938" y="1102423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2" name="Line 16"/>
          <p:cNvSpPr>
            <a:spLocks noChangeShapeType="1"/>
          </p:cNvSpPr>
          <p:nvPr/>
        </p:nvSpPr>
        <p:spPr bwMode="auto">
          <a:xfrm>
            <a:off x="110332838" y="1102296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3" name="Line 17"/>
          <p:cNvSpPr>
            <a:spLocks noChangeShapeType="1"/>
          </p:cNvSpPr>
          <p:nvPr/>
        </p:nvSpPr>
        <p:spPr bwMode="auto">
          <a:xfrm>
            <a:off x="111933038" y="110229650"/>
            <a:ext cx="13716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4" name="Line 18"/>
          <p:cNvSpPr>
            <a:spLocks noChangeShapeType="1"/>
          </p:cNvSpPr>
          <p:nvPr/>
        </p:nvSpPr>
        <p:spPr bwMode="auto">
          <a:xfrm>
            <a:off x="113647538" y="1102296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75" name="Text Box 19"/>
          <p:cNvSpPr txBox="1">
            <a:spLocks noChangeArrowheads="1"/>
          </p:cNvSpPr>
          <p:nvPr/>
        </p:nvSpPr>
        <p:spPr bwMode="auto">
          <a:xfrm>
            <a:off x="105560813" y="111907638"/>
            <a:ext cx="1314450" cy="366712"/>
          </a:xfrm>
          <a:prstGeom prst="rect">
            <a:avLst/>
          </a:prstGeom>
          <a:solidFill>
            <a:srgbClr val="FFFFFF"/>
          </a:solidFill>
          <a:ln w="0" algn="in">
            <a:noFill/>
            <a:miter lim="800000"/>
            <a:headEnd/>
            <a:tailEnd/>
          </a:ln>
        </p:spPr>
        <p:txBody>
          <a:bodyPr lIns="36195" tIns="36195" rIns="36195" bIns="36195"/>
          <a:lstStyle/>
          <a:p>
            <a:pPr eaLnBrk="1" hangingPunct="1"/>
            <a:r>
              <a:rPr lang="en-US" sz="1100" b="0" dirty="0">
                <a:solidFill>
                  <a:srgbClr val="000000"/>
                </a:solidFill>
                <a:latin typeface="Arial" pitchFamily="34" charset="0"/>
                <a:cs typeface="Arial" pitchFamily="34" charset="0"/>
              </a:rPr>
              <a:t>SOCIAL FACTORS</a:t>
            </a:r>
            <a:endParaRPr lang="en-US" b="0" dirty="0">
              <a:solidFill>
                <a:prstClr val="black"/>
              </a:solidFill>
              <a:latin typeface="Arial" pitchFamily="34" charset="0"/>
              <a:cs typeface="Arial" pitchFamily="34" charset="0"/>
            </a:endParaRPr>
          </a:p>
        </p:txBody>
      </p:sp>
      <p:sp>
        <p:nvSpPr>
          <p:cNvPr id="659476" name="Text Box 20"/>
          <p:cNvSpPr txBox="1">
            <a:spLocks noChangeArrowheads="1"/>
          </p:cNvSpPr>
          <p:nvPr/>
        </p:nvSpPr>
        <p:spPr bwMode="auto">
          <a:xfrm>
            <a:off x="105532238" y="108462763"/>
            <a:ext cx="9372600" cy="1081087"/>
          </a:xfrm>
          <a:prstGeom prst="rect">
            <a:avLst/>
          </a:prstGeom>
          <a:gradFill rotWithShape="1">
            <a:gsLst>
              <a:gs pos="0">
                <a:srgbClr val="FFFFFF">
                  <a:alpha val="10001"/>
                </a:srgbClr>
              </a:gs>
              <a:gs pos="100000">
                <a:srgbClr val="99CCFF"/>
              </a:gs>
            </a:gsLst>
            <a:path path="shape">
              <a:fillToRect l="50000" t="50000" r="50000" b="50000"/>
            </a:path>
          </a:gradFill>
          <a:ln w="0" algn="in">
            <a:solidFill>
              <a:srgbClr val="99CCFF"/>
            </a:solidFill>
            <a:miter lim="800000"/>
            <a:headEnd/>
            <a:tailEnd/>
          </a:ln>
        </p:spPr>
        <p:txBody>
          <a:bodyPr lIns="36195" tIns="36195" rIns="36195" bIns="36195"/>
          <a:lstStyle/>
          <a:p>
            <a:pPr eaLnBrk="1" hangingPunct="1"/>
            <a:r>
              <a:rPr lang="en-US" sz="1600" b="0" dirty="0">
                <a:solidFill>
                  <a:srgbClr val="000000"/>
                </a:solidFill>
                <a:latin typeface="Arial" pitchFamily="34" charset="0"/>
                <a:cs typeface="Arial" pitchFamily="34" charset="0"/>
              </a:rPr>
              <a:t>	   	 </a:t>
            </a:r>
            <a:endParaRPr lang="en-US" b="0" dirty="0">
              <a:solidFill>
                <a:prstClr val="black"/>
              </a:solidFill>
              <a:latin typeface="Arial" pitchFamily="34" charset="0"/>
              <a:cs typeface="Arial" pitchFamily="34" charset="0"/>
            </a:endParaRPr>
          </a:p>
        </p:txBody>
      </p:sp>
      <p:sp>
        <p:nvSpPr>
          <p:cNvPr id="659477" name="Text Box 21"/>
          <p:cNvSpPr txBox="1">
            <a:spLocks noChangeArrowheads="1"/>
          </p:cNvSpPr>
          <p:nvPr/>
        </p:nvSpPr>
        <p:spPr bwMode="auto">
          <a:xfrm>
            <a:off x="113647538" y="111715550"/>
            <a:ext cx="1314450" cy="365125"/>
          </a:xfrm>
          <a:prstGeom prst="rect">
            <a:avLst/>
          </a:prstGeom>
          <a:solidFill>
            <a:srgbClr val="FFFFFF"/>
          </a:solidFill>
          <a:ln w="0" algn="in">
            <a:noFill/>
            <a:miter lim="800000"/>
            <a:headEnd/>
            <a:tailEnd/>
          </a:ln>
        </p:spPr>
        <p:txBody>
          <a:bodyPr lIns="36195" tIns="36195" rIns="36195" bIns="36195"/>
          <a:lstStyle/>
          <a:p>
            <a:pPr algn="ctr" eaLnBrk="1" hangingPunct="1"/>
            <a:r>
              <a:rPr lang="en-US" sz="1100" b="0" dirty="0">
                <a:solidFill>
                  <a:srgbClr val="000000"/>
                </a:solidFill>
                <a:latin typeface="Arial" pitchFamily="34" charset="0"/>
                <a:cs typeface="Arial" pitchFamily="34" charset="0"/>
              </a:rPr>
              <a:t>HEALTH STATUS</a:t>
            </a:r>
            <a:endParaRPr lang="en-US" b="0" dirty="0">
              <a:solidFill>
                <a:prstClr val="black"/>
              </a:solidFill>
              <a:latin typeface="Arial" pitchFamily="34" charset="0"/>
              <a:cs typeface="Arial" pitchFamily="34" charset="0"/>
            </a:endParaRPr>
          </a:p>
        </p:txBody>
      </p:sp>
      <p:sp>
        <p:nvSpPr>
          <p:cNvPr id="659478" name="AutoShape 22"/>
          <p:cNvSpPr>
            <a:spLocks noChangeArrowheads="1"/>
          </p:cNvSpPr>
          <p:nvPr/>
        </p:nvSpPr>
        <p:spPr bwMode="auto">
          <a:xfrm rot="10800000">
            <a:off x="110104238" y="107829350"/>
            <a:ext cx="1771650" cy="1714500"/>
          </a:xfrm>
          <a:prstGeom prst="upArrow">
            <a:avLst>
              <a:gd name="adj1" fmla="val 50000"/>
              <a:gd name="adj2" fmla="val 50000"/>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79" name="Text Box 23"/>
          <p:cNvSpPr txBox="1">
            <a:spLocks noChangeArrowheads="1"/>
          </p:cNvSpPr>
          <p:nvPr/>
        </p:nvSpPr>
        <p:spPr bwMode="auto">
          <a:xfrm rot="-5400000">
            <a:off x="110418563" y="108161138"/>
            <a:ext cx="1200150" cy="685800"/>
          </a:xfrm>
          <a:prstGeom prst="rect">
            <a:avLst/>
          </a:prstGeom>
          <a:solidFill>
            <a:srgbClr val="FFFFFF"/>
          </a:solidFill>
          <a:ln w="0" algn="in">
            <a:noFill/>
            <a:miter lim="800000"/>
            <a:headEnd/>
            <a:tailEnd/>
          </a:ln>
        </p:spPr>
        <p:txBody>
          <a:bodyPr lIns="36195" tIns="36195" rIns="36195" bIns="36195"/>
          <a:lstStyle/>
          <a:p>
            <a:pPr algn="ctr" eaLnBrk="1" hangingPunct="1"/>
            <a:r>
              <a:rPr lang="en-US" sz="1200" b="0" dirty="0">
                <a:solidFill>
                  <a:srgbClr val="000000"/>
                </a:solidFill>
                <a:latin typeface="Arial" pitchFamily="34" charset="0"/>
                <a:cs typeface="Arial" pitchFamily="34" charset="0"/>
              </a:rPr>
              <a:t>INDIVIDUAL </a:t>
            </a:r>
          </a:p>
          <a:p>
            <a:pPr algn="ctr" eaLnBrk="1" hangingPunct="1"/>
            <a:r>
              <a:rPr lang="en-US" sz="1200" b="0" dirty="0">
                <a:solidFill>
                  <a:srgbClr val="000000"/>
                </a:solidFill>
                <a:latin typeface="Arial" pitchFamily="34" charset="0"/>
                <a:cs typeface="Arial" pitchFamily="34" charset="0"/>
              </a:rPr>
              <a:t>HEALTH </a:t>
            </a:r>
          </a:p>
          <a:p>
            <a:pPr algn="ctr" eaLnBrk="1" hangingPunct="1"/>
            <a:r>
              <a:rPr lang="en-US" sz="1200" b="0" dirty="0">
                <a:solidFill>
                  <a:srgbClr val="000000"/>
                </a:solidFill>
                <a:latin typeface="Arial" pitchFamily="34" charset="0"/>
                <a:cs typeface="Arial" pitchFamily="34" charset="0"/>
              </a:rPr>
              <a:t>KNOWLEDGE</a:t>
            </a:r>
            <a:endParaRPr lang="en-US" b="0" dirty="0">
              <a:solidFill>
                <a:prstClr val="black"/>
              </a:solidFill>
              <a:latin typeface="Arial" pitchFamily="34" charset="0"/>
              <a:cs typeface="Arial" pitchFamily="34" charset="0"/>
            </a:endParaRPr>
          </a:p>
        </p:txBody>
      </p:sp>
      <p:sp>
        <p:nvSpPr>
          <p:cNvPr id="659480" name="AutoShape 24"/>
          <p:cNvSpPr>
            <a:spLocks noChangeArrowheads="1"/>
          </p:cNvSpPr>
          <p:nvPr/>
        </p:nvSpPr>
        <p:spPr bwMode="auto">
          <a:xfrm rot="10800000">
            <a:off x="112047338" y="107943650"/>
            <a:ext cx="1257300" cy="1485900"/>
          </a:xfrm>
          <a:prstGeom prst="upArrow">
            <a:avLst>
              <a:gd name="adj1" fmla="val 50000"/>
              <a:gd name="adj2" fmla="val 59091"/>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81" name="Text Box 25"/>
          <p:cNvSpPr txBox="1">
            <a:spLocks noChangeArrowheads="1"/>
          </p:cNvSpPr>
          <p:nvPr/>
        </p:nvSpPr>
        <p:spPr bwMode="auto">
          <a:xfrm rot="-5400000">
            <a:off x="112147350" y="108569125"/>
            <a:ext cx="1022350" cy="228600"/>
          </a:xfrm>
          <a:prstGeom prst="rect">
            <a:avLst/>
          </a:prstGeom>
          <a:solidFill>
            <a:srgbClr val="FFFFFF"/>
          </a:solidFill>
          <a:ln w="0" algn="in">
            <a:noFill/>
            <a:miter lim="800000"/>
            <a:headEnd/>
            <a:tailEnd/>
          </a:ln>
        </p:spPr>
        <p:txBody>
          <a:bodyPr lIns="36195" tIns="36195" rIns="36195" bIns="36195"/>
          <a:lstStyle/>
          <a:p>
            <a:pPr eaLnBrk="1" hangingPunct="1"/>
            <a:r>
              <a:rPr lang="en-US" sz="1200" b="0" dirty="0">
                <a:solidFill>
                  <a:srgbClr val="000000"/>
                </a:solidFill>
                <a:latin typeface="Arial" pitchFamily="34" charset="0"/>
                <a:cs typeface="Arial" pitchFamily="34" charset="0"/>
              </a:rPr>
              <a:t>GENETICS</a:t>
            </a:r>
            <a:endParaRPr lang="en-US" b="0" dirty="0">
              <a:solidFill>
                <a:prstClr val="black"/>
              </a:solidFill>
              <a:latin typeface="Arial" pitchFamily="34" charset="0"/>
              <a:cs typeface="Arial" pitchFamily="34" charset="0"/>
            </a:endParaRPr>
          </a:p>
        </p:txBody>
      </p:sp>
      <p:sp>
        <p:nvSpPr>
          <p:cNvPr id="659482" name="Rectangle 26"/>
          <p:cNvSpPr>
            <a:spLocks noChangeArrowheads="1"/>
          </p:cNvSpPr>
          <p:nvPr/>
        </p:nvSpPr>
        <p:spPr bwMode="auto">
          <a:xfrm>
            <a:off x="110104238" y="107662663"/>
            <a:ext cx="4914900" cy="5600700"/>
          </a:xfrm>
          <a:prstGeom prst="rect">
            <a:avLst/>
          </a:prstGeom>
          <a:noFill/>
          <a:ln w="34925" algn="ctr">
            <a:solidFill>
              <a:srgbClr val="FF00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483" name="Text Box 27"/>
          <p:cNvSpPr txBox="1">
            <a:spLocks noChangeArrowheads="1"/>
          </p:cNvSpPr>
          <p:nvPr/>
        </p:nvSpPr>
        <p:spPr bwMode="auto">
          <a:xfrm>
            <a:off x="105384600" y="113614200"/>
            <a:ext cx="9144000" cy="579438"/>
          </a:xfrm>
          <a:prstGeom prst="rect">
            <a:avLst/>
          </a:prstGeom>
          <a:noFill/>
          <a:ln w="9525" algn="ctr">
            <a:noFill/>
            <a:miter lim="800000"/>
            <a:headEnd/>
            <a:tailEnd/>
          </a:ln>
        </p:spPr>
        <p:txBody>
          <a:bodyPr>
            <a:spAutoFit/>
          </a:bodyPr>
          <a:lstStyle/>
          <a:p>
            <a:pPr algn="r" eaLnBrk="1" hangingPunct="1"/>
            <a:r>
              <a:rPr lang="en-US" sz="1400" b="0" dirty="0">
                <a:solidFill>
                  <a:srgbClr val="000000"/>
                </a:solidFill>
                <a:latin typeface="ZapfHumnst Dm BT"/>
                <a:cs typeface="Arial" pitchFamily="34" charset="0"/>
              </a:rPr>
              <a:t>- Adapted by ACPHD from the Bay Area Regional Health Inequities Initiative, Summer 2008</a:t>
            </a:r>
            <a:endParaRPr lang="en-US" sz="2400" b="0" dirty="0">
              <a:solidFill>
                <a:srgbClr val="000000"/>
              </a:solidFill>
              <a:latin typeface="ZapfHumnst Dm BT"/>
              <a:cs typeface="Arial" pitchFamily="34" charset="0"/>
            </a:endParaRPr>
          </a:p>
          <a:p>
            <a:pPr eaLnBrk="1" hangingPunct="1"/>
            <a:endParaRPr lang="en-US" b="0" dirty="0">
              <a:solidFill>
                <a:prstClr val="black"/>
              </a:solidFill>
              <a:latin typeface="Arial" pitchFamily="34" charset="0"/>
              <a:cs typeface="Arial" pitchFamily="34" charset="0"/>
            </a:endParaRPr>
          </a:p>
        </p:txBody>
      </p:sp>
      <p:sp>
        <p:nvSpPr>
          <p:cNvPr id="659484" name="AutoShape 28"/>
          <p:cNvSpPr>
            <a:spLocks noChangeArrowheads="1"/>
          </p:cNvSpPr>
          <p:nvPr/>
        </p:nvSpPr>
        <p:spPr bwMode="auto">
          <a:xfrm>
            <a:off x="110904338" y="111548863"/>
            <a:ext cx="1714500" cy="1600200"/>
          </a:xfrm>
          <a:prstGeom prst="upArrow">
            <a:avLst>
              <a:gd name="adj1" fmla="val 50000"/>
              <a:gd name="adj2" fmla="val 25000"/>
            </a:avLst>
          </a:prstGeom>
          <a:no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85" name="Text Box 29"/>
          <p:cNvSpPr txBox="1">
            <a:spLocks noChangeArrowheads="1"/>
          </p:cNvSpPr>
          <p:nvPr/>
        </p:nvSpPr>
        <p:spPr bwMode="auto">
          <a:xfrm>
            <a:off x="113042700" y="112128300"/>
            <a:ext cx="571500" cy="1028700"/>
          </a:xfrm>
          <a:prstGeom prst="rect">
            <a:avLst/>
          </a:prstGeom>
          <a:noFill/>
          <a:ln w="9525" algn="in">
            <a:noFill/>
            <a:miter lim="800000"/>
            <a:headEnd/>
            <a:tailEnd/>
          </a:ln>
        </p:spPr>
        <p:txBody>
          <a:bodyPr vert="eaVert"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486" name="Text Box 30"/>
          <p:cNvSpPr txBox="1">
            <a:spLocks noChangeArrowheads="1"/>
          </p:cNvSpPr>
          <p:nvPr/>
        </p:nvSpPr>
        <p:spPr bwMode="auto">
          <a:xfrm rot="10800000">
            <a:off x="111556800" y="111785400"/>
            <a:ext cx="538163" cy="1265238"/>
          </a:xfrm>
          <a:prstGeom prst="rect">
            <a:avLst/>
          </a:prstGeom>
          <a:noFill/>
          <a:ln w="9525" algn="in">
            <a:noFill/>
            <a:miter lim="800000"/>
            <a:headEnd/>
            <a:tailEnd/>
          </a:ln>
        </p:spPr>
        <p:txBody>
          <a:bodyPr vert="eaVert" lIns="36576" tIns="36576" rIns="36576" bIns="36576"/>
          <a:lstStyle/>
          <a:p>
            <a:pPr algn="ctr" eaLnBrk="1" hangingPunct="1"/>
            <a:r>
              <a:rPr lang="en-US" sz="1200" b="0" dirty="0">
                <a:solidFill>
                  <a:srgbClr val="000000"/>
                </a:solidFill>
                <a:latin typeface="Arial Unicode MS" pitchFamily="34" charset="-128"/>
                <a:cs typeface="Arial" pitchFamily="34" charset="0"/>
              </a:rPr>
              <a:t>HEALTHCARE ACCESS</a:t>
            </a:r>
            <a:endParaRPr lang="en-US" b="0" dirty="0">
              <a:solidFill>
                <a:prstClr val="black"/>
              </a:solidFill>
              <a:latin typeface="Arial" pitchFamily="34" charset="0"/>
              <a:cs typeface="Arial" pitchFamily="34" charset="0"/>
            </a:endParaRPr>
          </a:p>
        </p:txBody>
      </p:sp>
      <p:sp>
        <p:nvSpPr>
          <p:cNvPr id="659487" name="Text Box 31"/>
          <p:cNvSpPr txBox="1">
            <a:spLocks noChangeArrowheads="1"/>
          </p:cNvSpPr>
          <p:nvPr/>
        </p:nvSpPr>
        <p:spPr bwMode="auto">
          <a:xfrm>
            <a:off x="113533238" y="1088056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Downstream</a:t>
            </a:r>
            <a:endParaRPr lang="en-US" b="0" dirty="0">
              <a:solidFill>
                <a:prstClr val="black"/>
              </a:solidFill>
              <a:latin typeface="Arial" pitchFamily="34" charset="0"/>
              <a:cs typeface="Arial" pitchFamily="34" charset="0"/>
            </a:endParaRPr>
          </a:p>
        </p:txBody>
      </p:sp>
      <p:sp>
        <p:nvSpPr>
          <p:cNvPr id="659488" name="Text Box 32"/>
          <p:cNvSpPr txBox="1">
            <a:spLocks noChangeArrowheads="1"/>
          </p:cNvSpPr>
          <p:nvPr/>
        </p:nvSpPr>
        <p:spPr bwMode="auto">
          <a:xfrm>
            <a:off x="105532238" y="1088056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Upstream</a:t>
            </a:r>
            <a:endParaRPr lang="en-US" b="0" dirty="0">
              <a:solidFill>
                <a:prstClr val="black"/>
              </a:solidFill>
              <a:latin typeface="Arial" pitchFamily="34" charset="0"/>
              <a:cs typeface="Arial" pitchFamily="34" charset="0"/>
            </a:endParaRPr>
          </a:p>
        </p:txBody>
      </p:sp>
      <p:sp>
        <p:nvSpPr>
          <p:cNvPr id="659489" name="Line 33"/>
          <p:cNvSpPr>
            <a:spLocks noChangeShapeType="1"/>
          </p:cNvSpPr>
          <p:nvPr/>
        </p:nvSpPr>
        <p:spPr bwMode="auto">
          <a:xfrm flipV="1">
            <a:off x="106413300" y="107099100"/>
            <a:ext cx="0" cy="571500"/>
          </a:xfrm>
          <a:prstGeom prst="line">
            <a:avLst/>
          </a:prstGeom>
          <a:noFill/>
          <a:ln w="28575" algn="ctr">
            <a:solidFill>
              <a:srgbClr val="0099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490" name="Text Box 34"/>
          <p:cNvSpPr txBox="1">
            <a:spLocks noChangeArrowheads="1"/>
          </p:cNvSpPr>
          <p:nvPr/>
        </p:nvSpPr>
        <p:spPr bwMode="auto">
          <a:xfrm>
            <a:off x="105384600" y="106756200"/>
            <a:ext cx="2819400" cy="671513"/>
          </a:xfrm>
          <a:prstGeom prst="rect">
            <a:avLst/>
          </a:prstGeom>
          <a:noFill/>
          <a:ln w="9525" algn="ctr">
            <a:noFill/>
            <a:miter lim="800000"/>
            <a:headEnd/>
            <a:tailEnd/>
          </a:ln>
        </p:spPr>
        <p:txBody>
          <a:bodyPr>
            <a:spAutoFit/>
          </a:bodyPr>
          <a:lstStyle/>
          <a:p>
            <a:pPr algn="ctr" eaLnBrk="1" hangingPunct="1"/>
            <a:r>
              <a:rPr lang="en-US" sz="2000" b="0" dirty="0">
                <a:solidFill>
                  <a:srgbClr val="009900"/>
                </a:solidFill>
                <a:latin typeface="Tahoma" pitchFamily="34" charset="0"/>
                <a:cs typeface="Arial" pitchFamily="34" charset="0"/>
              </a:rPr>
              <a:t>Socio-Ecological</a:t>
            </a:r>
          </a:p>
          <a:p>
            <a:pPr eaLnBrk="1" hangingPunct="1"/>
            <a:endParaRPr lang="en-US" b="0" dirty="0">
              <a:solidFill>
                <a:prstClr val="black"/>
              </a:solidFill>
              <a:latin typeface="Arial" pitchFamily="34" charset="0"/>
              <a:cs typeface="Arial" pitchFamily="34" charset="0"/>
            </a:endParaRPr>
          </a:p>
        </p:txBody>
      </p:sp>
      <p:sp>
        <p:nvSpPr>
          <p:cNvPr id="659491" name="Line 35"/>
          <p:cNvSpPr>
            <a:spLocks noChangeShapeType="1"/>
          </p:cNvSpPr>
          <p:nvPr/>
        </p:nvSpPr>
        <p:spPr bwMode="auto">
          <a:xfrm flipV="1">
            <a:off x="113842800" y="107099100"/>
            <a:ext cx="0" cy="571500"/>
          </a:xfrm>
          <a:prstGeom prst="line">
            <a:avLst/>
          </a:prstGeom>
          <a:noFill/>
          <a:ln w="28575" algn="ctr">
            <a:solidFill>
              <a:srgbClr val="FF00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492" name="Text Box 36"/>
          <p:cNvSpPr txBox="1">
            <a:spLocks noChangeArrowheads="1"/>
          </p:cNvSpPr>
          <p:nvPr/>
        </p:nvSpPr>
        <p:spPr bwMode="auto">
          <a:xfrm>
            <a:off x="112471200" y="106756200"/>
            <a:ext cx="2628900" cy="396875"/>
          </a:xfrm>
          <a:prstGeom prst="rect">
            <a:avLst/>
          </a:prstGeom>
          <a:noFill/>
          <a:ln w="9525" algn="ctr">
            <a:noFill/>
            <a:miter lim="800000"/>
            <a:headEnd/>
            <a:tailEnd/>
          </a:ln>
        </p:spPr>
        <p:txBody>
          <a:bodyPr>
            <a:spAutoFit/>
          </a:bodyPr>
          <a:lstStyle/>
          <a:p>
            <a:pPr algn="ctr" eaLnBrk="1" hangingPunct="1"/>
            <a:r>
              <a:rPr lang="en-US" sz="2000" b="0" dirty="0">
                <a:solidFill>
                  <a:srgbClr val="FF0000"/>
                </a:solidFill>
                <a:latin typeface="Tahoma" pitchFamily="34" charset="0"/>
                <a:cs typeface="Arial" pitchFamily="34" charset="0"/>
              </a:rPr>
              <a:t>Medical Model</a:t>
            </a:r>
            <a:endParaRPr lang="en-US" b="0" dirty="0">
              <a:solidFill>
                <a:prstClr val="black"/>
              </a:solidFill>
              <a:latin typeface="Arial" pitchFamily="34" charset="0"/>
              <a:cs typeface="Arial" pitchFamily="34" charset="0"/>
            </a:endParaRPr>
          </a:p>
        </p:txBody>
      </p:sp>
      <p:sp>
        <p:nvSpPr>
          <p:cNvPr id="659493" name="Rectangle 37"/>
          <p:cNvSpPr>
            <a:spLocks noChangeArrowheads="1"/>
          </p:cNvSpPr>
          <p:nvPr/>
        </p:nvSpPr>
        <p:spPr bwMode="auto">
          <a:xfrm>
            <a:off x="105417938" y="107683300"/>
            <a:ext cx="4652962" cy="5600700"/>
          </a:xfrm>
          <a:prstGeom prst="rect">
            <a:avLst/>
          </a:prstGeom>
          <a:noFill/>
          <a:ln w="34925" algn="ctr">
            <a:solidFill>
              <a:srgbClr val="0099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494" name="Text Box 38"/>
          <p:cNvSpPr txBox="1">
            <a:spLocks noChangeArrowheads="1"/>
          </p:cNvSpPr>
          <p:nvPr/>
        </p:nvSpPr>
        <p:spPr bwMode="auto">
          <a:xfrm>
            <a:off x="108470700" y="106527600"/>
            <a:ext cx="3543300" cy="914400"/>
          </a:xfrm>
          <a:prstGeom prst="rect">
            <a:avLst/>
          </a:prstGeom>
          <a:gradFill rotWithShape="1">
            <a:gsLst>
              <a:gs pos="0">
                <a:srgbClr val="FFFFFF"/>
              </a:gs>
              <a:gs pos="100000">
                <a:srgbClr val="FFCC99"/>
              </a:gs>
            </a:gsLst>
            <a:path path="shape">
              <a:fillToRect l="50000" t="50000" r="50000" b="50000"/>
            </a:path>
          </a:gradFill>
          <a:ln w="9525" algn="in">
            <a:solidFill>
              <a:srgbClr val="FF6600"/>
            </a:solidFill>
            <a:miter lim="800000"/>
            <a:headEnd/>
            <a:tailEnd/>
          </a:ln>
        </p:spPr>
        <p:txBody>
          <a:bodyPr lIns="36576" tIns="36576" rIns="36576" bIns="36576"/>
          <a:lstStyle/>
          <a:p>
            <a:pPr algn="ctr" eaLnBrk="1" hangingPunct="1"/>
            <a:r>
              <a:rPr lang="en-US" sz="2400" b="0" dirty="0">
                <a:solidFill>
                  <a:srgbClr val="000000"/>
                </a:solidFill>
                <a:latin typeface="Tahoma" pitchFamily="34" charset="0"/>
                <a:cs typeface="Arial" pitchFamily="34" charset="0"/>
              </a:rPr>
              <a:t>A Framework for Health Equity</a:t>
            </a:r>
            <a:endParaRPr lang="en-US" b="0" dirty="0">
              <a:solidFill>
                <a:prstClr val="black"/>
              </a:solidFill>
              <a:latin typeface="Arial" pitchFamily="34" charset="0"/>
              <a:cs typeface="Arial" pitchFamily="34" charset="0"/>
            </a:endParaRPr>
          </a:p>
        </p:txBody>
      </p:sp>
      <p:sp>
        <p:nvSpPr>
          <p:cNvPr id="659495" name="Text Box 39"/>
          <p:cNvSpPr txBox="1">
            <a:spLocks noChangeArrowheads="1"/>
          </p:cNvSpPr>
          <p:nvPr/>
        </p:nvSpPr>
        <p:spPr bwMode="auto">
          <a:xfrm>
            <a:off x="105684638" y="1099248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Discriminatory </a:t>
            </a:r>
          </a:p>
          <a:p>
            <a:pPr algn="ctr" eaLnBrk="1" hangingPunct="1"/>
            <a:r>
              <a:rPr lang="en-US" sz="1200" b="0" dirty="0">
                <a:solidFill>
                  <a:srgbClr val="000000"/>
                </a:solidFill>
                <a:latin typeface="Arial" pitchFamily="34" charset="0"/>
                <a:cs typeface="Arial" pitchFamily="34" charset="0"/>
              </a:rPr>
              <a:t>Beliefs (Isms)</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Race</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Class</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Gender</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Immigration  status</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National origin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Sexual </a:t>
            </a:r>
            <a:endParaRPr lang="en-US" sz="1100" b="0" dirty="0">
              <a:solidFill>
                <a:srgbClr val="000000"/>
              </a:solidFill>
              <a:latin typeface="Times New Roman" pitchFamily="18" charset="0"/>
              <a:cs typeface="Arial" pitchFamily="34" charset="0"/>
            </a:endParaRPr>
          </a:p>
          <a:p>
            <a:pPr eaLnBrk="1" hangingPunct="1"/>
            <a:r>
              <a:rPr lang="en-US" sz="1100" b="0" dirty="0">
                <a:solidFill>
                  <a:srgbClr val="000000"/>
                </a:solidFill>
                <a:latin typeface="Arial" pitchFamily="34" charset="0"/>
                <a:cs typeface="Arial" pitchFamily="34" charset="0"/>
              </a:rPr>
              <a:t>      orientation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Disability</a:t>
            </a:r>
            <a:endParaRPr lang="en-US" b="0" dirty="0">
              <a:solidFill>
                <a:prstClr val="black"/>
              </a:solidFill>
              <a:latin typeface="Arial" pitchFamily="34" charset="0"/>
              <a:cs typeface="Arial" pitchFamily="34" charset="0"/>
            </a:endParaRPr>
          </a:p>
        </p:txBody>
      </p:sp>
      <p:sp>
        <p:nvSpPr>
          <p:cNvPr id="659496" name="AutoShape 40"/>
          <p:cNvSpPr>
            <a:spLocks noChangeArrowheads="1"/>
          </p:cNvSpPr>
          <p:nvPr/>
        </p:nvSpPr>
        <p:spPr bwMode="auto">
          <a:xfrm>
            <a:off x="106941938" y="1106106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497" name="Text Box 41"/>
          <p:cNvSpPr txBox="1">
            <a:spLocks noChangeArrowheads="1"/>
          </p:cNvSpPr>
          <p:nvPr/>
        </p:nvSpPr>
        <p:spPr bwMode="auto">
          <a:xfrm>
            <a:off x="107284838" y="109924850"/>
            <a:ext cx="1257300" cy="201295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Institutional Power</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Corporations &amp; other      businesses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Government agencies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Schools</a:t>
            </a:r>
            <a:endParaRPr lang="en-US" b="0" dirty="0">
              <a:solidFill>
                <a:prstClr val="black"/>
              </a:solidFill>
              <a:latin typeface="Arial" pitchFamily="34" charset="0"/>
              <a:cs typeface="Arial" pitchFamily="34" charset="0"/>
            </a:endParaRPr>
          </a:p>
        </p:txBody>
      </p:sp>
      <p:sp>
        <p:nvSpPr>
          <p:cNvPr id="659498" name="Text Box 42"/>
          <p:cNvSpPr txBox="1">
            <a:spLocks noChangeArrowheads="1"/>
          </p:cNvSpPr>
          <p:nvPr/>
        </p:nvSpPr>
        <p:spPr bwMode="auto">
          <a:xfrm>
            <a:off x="108885038" y="1099248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Social</a:t>
            </a:r>
          </a:p>
          <a:p>
            <a:pPr algn="ctr" eaLnBrk="1" hangingPunct="1"/>
            <a:r>
              <a:rPr lang="en-US" sz="1200" b="0" dirty="0">
                <a:solidFill>
                  <a:srgbClr val="000000"/>
                </a:solidFill>
                <a:latin typeface="Arial" pitchFamily="34" charset="0"/>
                <a:cs typeface="Arial" pitchFamily="34" charset="0"/>
              </a:rPr>
              <a:t>Inequities</a:t>
            </a:r>
            <a:endParaRPr lang="en-US" sz="900" b="0" dirty="0">
              <a:solidFill>
                <a:srgbClr val="000000"/>
              </a:solidFill>
              <a:latin typeface="Arial" pitchFamily="34" charset="0"/>
              <a:cs typeface="Arial" pitchFamily="34" charset="0"/>
            </a:endParaRPr>
          </a:p>
          <a:p>
            <a:pPr eaLnBrk="1" hangingPunct="1"/>
            <a:endParaRPr lang="en-US" sz="13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Neighborhood conditions</a:t>
            </a:r>
          </a:p>
          <a:p>
            <a:pPr eaLnBrk="1" hangingPunct="1"/>
            <a:r>
              <a:rPr lang="en-US" sz="1100" b="0" dirty="0">
                <a:solidFill>
                  <a:srgbClr val="000000"/>
                </a:solidFill>
                <a:latin typeface="Arial" pitchFamily="34" charset="0"/>
                <a:cs typeface="Arial" pitchFamily="34" charset="0"/>
              </a:rPr>
              <a:t>        - Social</a:t>
            </a:r>
          </a:p>
          <a:p>
            <a:pPr eaLnBrk="1" hangingPunct="1"/>
            <a:r>
              <a:rPr lang="en-US" sz="1100" b="0" dirty="0">
                <a:solidFill>
                  <a:srgbClr val="000000"/>
                </a:solidFill>
                <a:latin typeface="Arial" pitchFamily="34" charset="0"/>
                <a:cs typeface="Arial" pitchFamily="34" charset="0"/>
              </a:rPr>
              <a:t>        - Physical</a:t>
            </a: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Residential segregation</a:t>
            </a:r>
            <a:endParaRPr lang="en-US" sz="1100" b="0" dirty="0">
              <a:solidFill>
                <a:srgbClr val="000000"/>
              </a:solidFill>
              <a:latin typeface="Times New Roman" pitchFamily="18" charset="0"/>
              <a:cs typeface="Arial" pitchFamily="34" charset="0"/>
            </a:endParaRP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Workplace conditions</a:t>
            </a:r>
            <a:endParaRPr lang="en-US" b="0" dirty="0">
              <a:solidFill>
                <a:prstClr val="black"/>
              </a:solidFill>
              <a:latin typeface="Arial" pitchFamily="34" charset="0"/>
              <a:cs typeface="Arial" pitchFamily="34" charset="0"/>
            </a:endParaRPr>
          </a:p>
        </p:txBody>
      </p:sp>
      <p:sp>
        <p:nvSpPr>
          <p:cNvPr id="659499" name="Text Box 43"/>
          <p:cNvSpPr txBox="1">
            <a:spLocks noChangeArrowheads="1"/>
          </p:cNvSpPr>
          <p:nvPr/>
        </p:nvSpPr>
        <p:spPr bwMode="auto">
          <a:xfrm>
            <a:off x="110485238" y="1099248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Risk Factors &amp;</a:t>
            </a:r>
          </a:p>
          <a:p>
            <a:pPr algn="ctr" eaLnBrk="1" hangingPunct="1"/>
            <a:r>
              <a:rPr lang="en-US" sz="1200" b="0" dirty="0">
                <a:solidFill>
                  <a:srgbClr val="000000"/>
                </a:solidFill>
                <a:latin typeface="Arial" pitchFamily="34" charset="0"/>
                <a:cs typeface="Arial" pitchFamily="34" charset="0"/>
              </a:rPr>
              <a:t>Behaviors</a:t>
            </a:r>
          </a:p>
          <a:p>
            <a:pPr algn="ctr" eaLnBrk="1" hangingPunct="1"/>
            <a:endParaRPr lang="en-US" sz="12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Smoking</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Nutrition</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Physical </a:t>
            </a:r>
          </a:p>
          <a:p>
            <a:pPr eaLnBrk="1" hangingPunct="1"/>
            <a:r>
              <a:rPr lang="en-US" sz="1100" b="0" dirty="0">
                <a:solidFill>
                  <a:srgbClr val="000000"/>
                </a:solidFill>
                <a:latin typeface="Arial" pitchFamily="34" charset="0"/>
                <a:cs typeface="Arial" pitchFamily="34" charset="0"/>
              </a:rPr>
              <a:t>      activity</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Violence</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Chronic Stress</a:t>
            </a:r>
            <a:endParaRPr lang="en-US" b="0" dirty="0">
              <a:solidFill>
                <a:prstClr val="black"/>
              </a:solidFill>
              <a:latin typeface="Arial" pitchFamily="34" charset="0"/>
              <a:cs typeface="Arial" pitchFamily="34" charset="0"/>
            </a:endParaRPr>
          </a:p>
        </p:txBody>
      </p:sp>
      <p:sp>
        <p:nvSpPr>
          <p:cNvPr id="659500" name="Text Box 44"/>
          <p:cNvSpPr txBox="1">
            <a:spLocks noChangeArrowheads="1"/>
          </p:cNvSpPr>
          <p:nvPr/>
        </p:nvSpPr>
        <p:spPr bwMode="auto">
          <a:xfrm>
            <a:off x="112085438" y="109924850"/>
            <a:ext cx="13716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Disease </a:t>
            </a:r>
          </a:p>
          <a:p>
            <a:pPr algn="ctr" eaLnBrk="1" hangingPunct="1"/>
            <a:r>
              <a:rPr lang="en-US" sz="1200" b="0" dirty="0">
                <a:solidFill>
                  <a:srgbClr val="000000"/>
                </a:solidFill>
                <a:latin typeface="Arial" pitchFamily="34" charset="0"/>
                <a:cs typeface="Arial" pitchFamily="34" charset="0"/>
              </a:rPr>
              <a:t>&amp; Injury</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Infectious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Chronic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Injury (intentional &amp; unintentional</a:t>
            </a:r>
            <a:r>
              <a:rPr lang="en-US" sz="1300" b="0" dirty="0">
                <a:solidFill>
                  <a:srgbClr val="000000"/>
                </a:solidFill>
                <a:latin typeface="Arial" pitchFamily="34" charset="0"/>
                <a:cs typeface="Arial" pitchFamily="34" charset="0"/>
              </a:rPr>
              <a:t>)</a:t>
            </a:r>
            <a:endParaRPr lang="en-US" b="0" dirty="0">
              <a:solidFill>
                <a:prstClr val="black"/>
              </a:solidFill>
              <a:latin typeface="Arial" pitchFamily="34" charset="0"/>
              <a:cs typeface="Arial" pitchFamily="34" charset="0"/>
            </a:endParaRPr>
          </a:p>
        </p:txBody>
      </p:sp>
      <p:sp>
        <p:nvSpPr>
          <p:cNvPr id="659501" name="Text Box 45"/>
          <p:cNvSpPr txBox="1">
            <a:spLocks noChangeArrowheads="1"/>
          </p:cNvSpPr>
          <p:nvPr/>
        </p:nvSpPr>
        <p:spPr bwMode="auto">
          <a:xfrm>
            <a:off x="113799938" y="1099248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Mortality</a:t>
            </a:r>
          </a:p>
          <a:p>
            <a:pPr eaLnBrk="1" hangingPunct="1"/>
            <a:endParaRPr lang="en-US" sz="1000" b="0" dirty="0">
              <a:solidFill>
                <a:srgbClr val="000000"/>
              </a:solidFill>
              <a:latin typeface="Arial" pitchFamily="34" charset="0"/>
              <a:cs typeface="Arial" pitchFamily="34" charset="0"/>
            </a:endParaRP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Infant </a:t>
            </a:r>
          </a:p>
          <a:p>
            <a:pPr eaLnBrk="1" hangingPunct="1"/>
            <a:r>
              <a:rPr lang="en-US" sz="1200" b="0" dirty="0">
                <a:solidFill>
                  <a:srgbClr val="000000"/>
                </a:solidFill>
                <a:latin typeface="Arial" pitchFamily="34" charset="0"/>
                <a:cs typeface="Arial" pitchFamily="34" charset="0"/>
              </a:rPr>
              <a:t>      mortality</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Life </a:t>
            </a:r>
            <a:endParaRPr lang="en-US" sz="1200" b="0" dirty="0">
              <a:solidFill>
                <a:srgbClr val="000000"/>
              </a:solidFill>
              <a:latin typeface="Times New Roman" pitchFamily="18" charset="0"/>
              <a:cs typeface="Arial" pitchFamily="34" charset="0"/>
            </a:endParaRPr>
          </a:p>
          <a:p>
            <a:pPr eaLnBrk="1" hangingPunct="1"/>
            <a:r>
              <a:rPr lang="en-US" sz="1200" b="0" dirty="0">
                <a:solidFill>
                  <a:srgbClr val="000000"/>
                </a:solidFill>
                <a:latin typeface="Arial" pitchFamily="34" charset="0"/>
                <a:cs typeface="Arial" pitchFamily="34" charset="0"/>
              </a:rPr>
              <a:t>      expectancy</a:t>
            </a:r>
            <a:endParaRPr lang="en-US" b="0" dirty="0">
              <a:solidFill>
                <a:prstClr val="black"/>
              </a:solidFill>
              <a:latin typeface="Arial" pitchFamily="34" charset="0"/>
              <a:cs typeface="Arial" pitchFamily="34" charset="0"/>
            </a:endParaRPr>
          </a:p>
        </p:txBody>
      </p:sp>
      <p:sp>
        <p:nvSpPr>
          <p:cNvPr id="659502" name="AutoShape 46"/>
          <p:cNvSpPr>
            <a:spLocks noChangeArrowheads="1"/>
          </p:cNvSpPr>
          <p:nvPr/>
        </p:nvSpPr>
        <p:spPr bwMode="auto">
          <a:xfrm>
            <a:off x="108542138" y="1106106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03" name="AutoShape 47"/>
          <p:cNvSpPr>
            <a:spLocks noChangeArrowheads="1"/>
          </p:cNvSpPr>
          <p:nvPr/>
        </p:nvSpPr>
        <p:spPr bwMode="auto">
          <a:xfrm>
            <a:off x="110142338" y="1106106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04" name="AutoShape 48"/>
          <p:cNvSpPr>
            <a:spLocks noChangeArrowheads="1"/>
          </p:cNvSpPr>
          <p:nvPr/>
        </p:nvSpPr>
        <p:spPr bwMode="auto">
          <a:xfrm>
            <a:off x="111742538" y="1106106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05" name="AutoShape 49"/>
          <p:cNvSpPr>
            <a:spLocks noChangeArrowheads="1"/>
          </p:cNvSpPr>
          <p:nvPr/>
        </p:nvSpPr>
        <p:spPr bwMode="auto">
          <a:xfrm>
            <a:off x="113457038" y="1106106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06" name="Line 50"/>
          <p:cNvSpPr>
            <a:spLocks noChangeShapeType="1"/>
          </p:cNvSpPr>
          <p:nvPr/>
        </p:nvSpPr>
        <p:spPr bwMode="auto">
          <a:xfrm>
            <a:off x="105684638" y="110382050"/>
            <a:ext cx="1257300" cy="0"/>
          </a:xfrm>
          <a:prstGeom prst="line">
            <a:avLst/>
          </a:prstGeom>
          <a:noFill/>
          <a:ln w="9525">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07" name="Line 51"/>
          <p:cNvSpPr>
            <a:spLocks noChangeShapeType="1"/>
          </p:cNvSpPr>
          <p:nvPr/>
        </p:nvSpPr>
        <p:spPr bwMode="auto">
          <a:xfrm>
            <a:off x="107284838" y="1103820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08" name="Line 52"/>
          <p:cNvSpPr>
            <a:spLocks noChangeShapeType="1"/>
          </p:cNvSpPr>
          <p:nvPr/>
        </p:nvSpPr>
        <p:spPr bwMode="auto">
          <a:xfrm>
            <a:off x="108872338" y="1103947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09" name="Line 53"/>
          <p:cNvSpPr>
            <a:spLocks noChangeShapeType="1"/>
          </p:cNvSpPr>
          <p:nvPr/>
        </p:nvSpPr>
        <p:spPr bwMode="auto">
          <a:xfrm>
            <a:off x="110485238" y="1103820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10" name="Line 54"/>
          <p:cNvSpPr>
            <a:spLocks noChangeShapeType="1"/>
          </p:cNvSpPr>
          <p:nvPr/>
        </p:nvSpPr>
        <p:spPr bwMode="auto">
          <a:xfrm>
            <a:off x="112085438" y="110382050"/>
            <a:ext cx="13716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11" name="Line 55"/>
          <p:cNvSpPr>
            <a:spLocks noChangeShapeType="1"/>
          </p:cNvSpPr>
          <p:nvPr/>
        </p:nvSpPr>
        <p:spPr bwMode="auto">
          <a:xfrm>
            <a:off x="113799938" y="1103820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12" name="Text Box 56"/>
          <p:cNvSpPr txBox="1">
            <a:spLocks noChangeArrowheads="1"/>
          </p:cNvSpPr>
          <p:nvPr/>
        </p:nvSpPr>
        <p:spPr bwMode="auto">
          <a:xfrm>
            <a:off x="105713213" y="112060038"/>
            <a:ext cx="1314450" cy="366712"/>
          </a:xfrm>
          <a:prstGeom prst="rect">
            <a:avLst/>
          </a:prstGeom>
          <a:solidFill>
            <a:srgbClr val="FFFFFF"/>
          </a:solidFill>
          <a:ln w="0" algn="in">
            <a:noFill/>
            <a:miter lim="800000"/>
            <a:headEnd/>
            <a:tailEnd/>
          </a:ln>
        </p:spPr>
        <p:txBody>
          <a:bodyPr lIns="36195" tIns="36195" rIns="36195" bIns="36195"/>
          <a:lstStyle/>
          <a:p>
            <a:pPr eaLnBrk="1" hangingPunct="1"/>
            <a:r>
              <a:rPr lang="en-US" sz="1100" b="0" dirty="0">
                <a:solidFill>
                  <a:srgbClr val="000000"/>
                </a:solidFill>
                <a:latin typeface="Arial" pitchFamily="34" charset="0"/>
                <a:cs typeface="Arial" pitchFamily="34" charset="0"/>
              </a:rPr>
              <a:t>SOCIAL FACTORS</a:t>
            </a:r>
            <a:endParaRPr lang="en-US" b="0" dirty="0">
              <a:solidFill>
                <a:prstClr val="black"/>
              </a:solidFill>
              <a:latin typeface="Arial" pitchFamily="34" charset="0"/>
              <a:cs typeface="Arial" pitchFamily="34" charset="0"/>
            </a:endParaRPr>
          </a:p>
        </p:txBody>
      </p:sp>
      <p:sp>
        <p:nvSpPr>
          <p:cNvPr id="659513" name="Text Box 57"/>
          <p:cNvSpPr txBox="1">
            <a:spLocks noChangeArrowheads="1"/>
          </p:cNvSpPr>
          <p:nvPr/>
        </p:nvSpPr>
        <p:spPr bwMode="auto">
          <a:xfrm>
            <a:off x="105684638" y="108615163"/>
            <a:ext cx="9372600" cy="1081087"/>
          </a:xfrm>
          <a:prstGeom prst="rect">
            <a:avLst/>
          </a:prstGeom>
          <a:gradFill rotWithShape="1">
            <a:gsLst>
              <a:gs pos="0">
                <a:srgbClr val="FFFFFF">
                  <a:alpha val="10001"/>
                </a:srgbClr>
              </a:gs>
              <a:gs pos="100000">
                <a:srgbClr val="99CCFF"/>
              </a:gs>
            </a:gsLst>
            <a:path path="shape">
              <a:fillToRect l="50000" t="50000" r="50000" b="50000"/>
            </a:path>
          </a:gradFill>
          <a:ln w="0" algn="in">
            <a:solidFill>
              <a:srgbClr val="99CCFF"/>
            </a:solidFill>
            <a:miter lim="800000"/>
            <a:headEnd/>
            <a:tailEnd/>
          </a:ln>
        </p:spPr>
        <p:txBody>
          <a:bodyPr lIns="36195" tIns="36195" rIns="36195" bIns="36195"/>
          <a:lstStyle/>
          <a:p>
            <a:pPr eaLnBrk="1" hangingPunct="1"/>
            <a:r>
              <a:rPr lang="en-US" sz="1600" b="0" dirty="0">
                <a:solidFill>
                  <a:srgbClr val="000000"/>
                </a:solidFill>
                <a:latin typeface="Arial" pitchFamily="34" charset="0"/>
                <a:cs typeface="Arial" pitchFamily="34" charset="0"/>
              </a:rPr>
              <a:t>	   	 </a:t>
            </a:r>
            <a:endParaRPr lang="en-US" b="0" dirty="0">
              <a:solidFill>
                <a:prstClr val="black"/>
              </a:solidFill>
              <a:latin typeface="Arial" pitchFamily="34" charset="0"/>
              <a:cs typeface="Arial" pitchFamily="34" charset="0"/>
            </a:endParaRPr>
          </a:p>
        </p:txBody>
      </p:sp>
      <p:sp>
        <p:nvSpPr>
          <p:cNvPr id="659514" name="Text Box 58"/>
          <p:cNvSpPr txBox="1">
            <a:spLocks noChangeArrowheads="1"/>
          </p:cNvSpPr>
          <p:nvPr/>
        </p:nvSpPr>
        <p:spPr bwMode="auto">
          <a:xfrm>
            <a:off x="113799938" y="111867950"/>
            <a:ext cx="1314450" cy="365125"/>
          </a:xfrm>
          <a:prstGeom prst="rect">
            <a:avLst/>
          </a:prstGeom>
          <a:solidFill>
            <a:srgbClr val="FFFFFF"/>
          </a:solidFill>
          <a:ln w="0" algn="in">
            <a:noFill/>
            <a:miter lim="800000"/>
            <a:headEnd/>
            <a:tailEnd/>
          </a:ln>
        </p:spPr>
        <p:txBody>
          <a:bodyPr lIns="36195" tIns="36195" rIns="36195" bIns="36195"/>
          <a:lstStyle/>
          <a:p>
            <a:pPr algn="ctr" eaLnBrk="1" hangingPunct="1"/>
            <a:r>
              <a:rPr lang="en-US" sz="1100" b="0" dirty="0">
                <a:solidFill>
                  <a:srgbClr val="000000"/>
                </a:solidFill>
                <a:latin typeface="Arial" pitchFamily="34" charset="0"/>
                <a:cs typeface="Arial" pitchFamily="34" charset="0"/>
              </a:rPr>
              <a:t>HEALTH STATUS</a:t>
            </a:r>
            <a:endParaRPr lang="en-US" b="0" dirty="0">
              <a:solidFill>
                <a:prstClr val="black"/>
              </a:solidFill>
              <a:latin typeface="Arial" pitchFamily="34" charset="0"/>
              <a:cs typeface="Arial" pitchFamily="34" charset="0"/>
            </a:endParaRPr>
          </a:p>
        </p:txBody>
      </p:sp>
      <p:sp>
        <p:nvSpPr>
          <p:cNvPr id="659515" name="AutoShape 59"/>
          <p:cNvSpPr>
            <a:spLocks noChangeArrowheads="1"/>
          </p:cNvSpPr>
          <p:nvPr/>
        </p:nvSpPr>
        <p:spPr bwMode="auto">
          <a:xfrm rot="10800000">
            <a:off x="110256638" y="107981750"/>
            <a:ext cx="1771650" cy="1714500"/>
          </a:xfrm>
          <a:prstGeom prst="upArrow">
            <a:avLst>
              <a:gd name="adj1" fmla="val 50000"/>
              <a:gd name="adj2" fmla="val 50000"/>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16" name="Text Box 60"/>
          <p:cNvSpPr txBox="1">
            <a:spLocks noChangeArrowheads="1"/>
          </p:cNvSpPr>
          <p:nvPr/>
        </p:nvSpPr>
        <p:spPr bwMode="auto">
          <a:xfrm rot="-5400000">
            <a:off x="110570963" y="108313538"/>
            <a:ext cx="1200150" cy="685800"/>
          </a:xfrm>
          <a:prstGeom prst="rect">
            <a:avLst/>
          </a:prstGeom>
          <a:solidFill>
            <a:srgbClr val="FFFFFF"/>
          </a:solidFill>
          <a:ln w="0" algn="in">
            <a:noFill/>
            <a:miter lim="800000"/>
            <a:headEnd/>
            <a:tailEnd/>
          </a:ln>
        </p:spPr>
        <p:txBody>
          <a:bodyPr lIns="36195" tIns="36195" rIns="36195" bIns="36195"/>
          <a:lstStyle/>
          <a:p>
            <a:pPr algn="ctr" eaLnBrk="1" hangingPunct="1"/>
            <a:r>
              <a:rPr lang="en-US" sz="1200" b="0" dirty="0">
                <a:solidFill>
                  <a:srgbClr val="000000"/>
                </a:solidFill>
                <a:latin typeface="Arial" pitchFamily="34" charset="0"/>
                <a:cs typeface="Arial" pitchFamily="34" charset="0"/>
              </a:rPr>
              <a:t>INDIVIDUAL </a:t>
            </a:r>
          </a:p>
          <a:p>
            <a:pPr algn="ctr" eaLnBrk="1" hangingPunct="1"/>
            <a:r>
              <a:rPr lang="en-US" sz="1200" b="0" dirty="0">
                <a:solidFill>
                  <a:srgbClr val="000000"/>
                </a:solidFill>
                <a:latin typeface="Arial" pitchFamily="34" charset="0"/>
                <a:cs typeface="Arial" pitchFamily="34" charset="0"/>
              </a:rPr>
              <a:t>HEALTH </a:t>
            </a:r>
          </a:p>
          <a:p>
            <a:pPr algn="ctr" eaLnBrk="1" hangingPunct="1"/>
            <a:r>
              <a:rPr lang="en-US" sz="1200" b="0" dirty="0">
                <a:solidFill>
                  <a:srgbClr val="000000"/>
                </a:solidFill>
                <a:latin typeface="Arial" pitchFamily="34" charset="0"/>
                <a:cs typeface="Arial" pitchFamily="34" charset="0"/>
              </a:rPr>
              <a:t>KNOWLEDGE</a:t>
            </a:r>
            <a:endParaRPr lang="en-US" b="0" dirty="0">
              <a:solidFill>
                <a:prstClr val="black"/>
              </a:solidFill>
              <a:latin typeface="Arial" pitchFamily="34" charset="0"/>
              <a:cs typeface="Arial" pitchFamily="34" charset="0"/>
            </a:endParaRPr>
          </a:p>
        </p:txBody>
      </p:sp>
      <p:sp>
        <p:nvSpPr>
          <p:cNvPr id="659517" name="AutoShape 61"/>
          <p:cNvSpPr>
            <a:spLocks noChangeArrowheads="1"/>
          </p:cNvSpPr>
          <p:nvPr/>
        </p:nvSpPr>
        <p:spPr bwMode="auto">
          <a:xfrm rot="10800000">
            <a:off x="112199738" y="108096050"/>
            <a:ext cx="1257300" cy="1485900"/>
          </a:xfrm>
          <a:prstGeom prst="upArrow">
            <a:avLst>
              <a:gd name="adj1" fmla="val 50000"/>
              <a:gd name="adj2" fmla="val 59091"/>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18" name="Text Box 62"/>
          <p:cNvSpPr txBox="1">
            <a:spLocks noChangeArrowheads="1"/>
          </p:cNvSpPr>
          <p:nvPr/>
        </p:nvSpPr>
        <p:spPr bwMode="auto">
          <a:xfrm rot="-5400000">
            <a:off x="112299750" y="108721525"/>
            <a:ext cx="1022350" cy="228600"/>
          </a:xfrm>
          <a:prstGeom prst="rect">
            <a:avLst/>
          </a:prstGeom>
          <a:solidFill>
            <a:srgbClr val="FFFFFF"/>
          </a:solidFill>
          <a:ln w="0" algn="in">
            <a:noFill/>
            <a:miter lim="800000"/>
            <a:headEnd/>
            <a:tailEnd/>
          </a:ln>
        </p:spPr>
        <p:txBody>
          <a:bodyPr lIns="36195" tIns="36195" rIns="36195" bIns="36195"/>
          <a:lstStyle/>
          <a:p>
            <a:pPr eaLnBrk="1" hangingPunct="1"/>
            <a:r>
              <a:rPr lang="en-US" sz="1200" b="0" dirty="0">
                <a:solidFill>
                  <a:srgbClr val="000000"/>
                </a:solidFill>
                <a:latin typeface="Arial" pitchFamily="34" charset="0"/>
                <a:cs typeface="Arial" pitchFamily="34" charset="0"/>
              </a:rPr>
              <a:t>GENETICS</a:t>
            </a:r>
            <a:endParaRPr lang="en-US" b="0" dirty="0">
              <a:solidFill>
                <a:prstClr val="black"/>
              </a:solidFill>
              <a:latin typeface="Arial" pitchFamily="34" charset="0"/>
              <a:cs typeface="Arial" pitchFamily="34" charset="0"/>
            </a:endParaRPr>
          </a:p>
        </p:txBody>
      </p:sp>
      <p:sp>
        <p:nvSpPr>
          <p:cNvPr id="659519" name="Rectangle 63"/>
          <p:cNvSpPr>
            <a:spLocks noChangeArrowheads="1"/>
          </p:cNvSpPr>
          <p:nvPr/>
        </p:nvSpPr>
        <p:spPr bwMode="auto">
          <a:xfrm>
            <a:off x="110256638" y="107815063"/>
            <a:ext cx="4914900" cy="5600700"/>
          </a:xfrm>
          <a:prstGeom prst="rect">
            <a:avLst/>
          </a:prstGeom>
          <a:noFill/>
          <a:ln w="34925" algn="ctr">
            <a:solidFill>
              <a:srgbClr val="FF00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520" name="Text Box 64"/>
          <p:cNvSpPr txBox="1">
            <a:spLocks noChangeArrowheads="1"/>
          </p:cNvSpPr>
          <p:nvPr/>
        </p:nvSpPr>
        <p:spPr bwMode="auto">
          <a:xfrm>
            <a:off x="105537000" y="113766600"/>
            <a:ext cx="9144000" cy="579438"/>
          </a:xfrm>
          <a:prstGeom prst="rect">
            <a:avLst/>
          </a:prstGeom>
          <a:noFill/>
          <a:ln w="9525" algn="ctr">
            <a:noFill/>
            <a:miter lim="800000"/>
            <a:headEnd/>
            <a:tailEnd/>
          </a:ln>
        </p:spPr>
        <p:txBody>
          <a:bodyPr>
            <a:spAutoFit/>
          </a:bodyPr>
          <a:lstStyle/>
          <a:p>
            <a:pPr algn="r" eaLnBrk="1" hangingPunct="1"/>
            <a:r>
              <a:rPr lang="en-US" sz="1400" b="0" dirty="0">
                <a:solidFill>
                  <a:srgbClr val="000000"/>
                </a:solidFill>
                <a:latin typeface="ZapfHumnst Dm BT"/>
                <a:cs typeface="Arial" pitchFamily="34" charset="0"/>
              </a:rPr>
              <a:t>- Adapted by ACPHD from the Bay Area Regional Health Inequities Initiative, Summer 2008</a:t>
            </a:r>
            <a:endParaRPr lang="en-US" sz="2400" b="0" dirty="0">
              <a:solidFill>
                <a:srgbClr val="000000"/>
              </a:solidFill>
              <a:latin typeface="ZapfHumnst Dm BT"/>
              <a:cs typeface="Arial" pitchFamily="34" charset="0"/>
            </a:endParaRPr>
          </a:p>
          <a:p>
            <a:pPr eaLnBrk="1" hangingPunct="1"/>
            <a:endParaRPr lang="en-US" b="0" dirty="0">
              <a:solidFill>
                <a:prstClr val="black"/>
              </a:solidFill>
              <a:latin typeface="Arial" pitchFamily="34" charset="0"/>
              <a:cs typeface="Arial" pitchFamily="34" charset="0"/>
            </a:endParaRPr>
          </a:p>
        </p:txBody>
      </p:sp>
      <p:sp>
        <p:nvSpPr>
          <p:cNvPr id="659521" name="AutoShape 65"/>
          <p:cNvSpPr>
            <a:spLocks noChangeArrowheads="1"/>
          </p:cNvSpPr>
          <p:nvPr/>
        </p:nvSpPr>
        <p:spPr bwMode="auto">
          <a:xfrm>
            <a:off x="111056738" y="111701263"/>
            <a:ext cx="1714500" cy="1600200"/>
          </a:xfrm>
          <a:prstGeom prst="upArrow">
            <a:avLst>
              <a:gd name="adj1" fmla="val 50000"/>
              <a:gd name="adj2" fmla="val 25000"/>
            </a:avLst>
          </a:prstGeom>
          <a:no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22" name="Text Box 66"/>
          <p:cNvSpPr txBox="1">
            <a:spLocks noChangeArrowheads="1"/>
          </p:cNvSpPr>
          <p:nvPr/>
        </p:nvSpPr>
        <p:spPr bwMode="auto">
          <a:xfrm>
            <a:off x="113195100" y="112280700"/>
            <a:ext cx="571500" cy="1028700"/>
          </a:xfrm>
          <a:prstGeom prst="rect">
            <a:avLst/>
          </a:prstGeom>
          <a:noFill/>
          <a:ln w="9525" algn="in">
            <a:noFill/>
            <a:miter lim="800000"/>
            <a:headEnd/>
            <a:tailEnd/>
          </a:ln>
        </p:spPr>
        <p:txBody>
          <a:bodyPr vert="eaVert"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23" name="Text Box 67"/>
          <p:cNvSpPr txBox="1">
            <a:spLocks noChangeArrowheads="1"/>
          </p:cNvSpPr>
          <p:nvPr/>
        </p:nvSpPr>
        <p:spPr bwMode="auto">
          <a:xfrm rot="10800000">
            <a:off x="111709200" y="111937800"/>
            <a:ext cx="538163" cy="1265238"/>
          </a:xfrm>
          <a:prstGeom prst="rect">
            <a:avLst/>
          </a:prstGeom>
          <a:noFill/>
          <a:ln w="9525" algn="in">
            <a:noFill/>
            <a:miter lim="800000"/>
            <a:headEnd/>
            <a:tailEnd/>
          </a:ln>
        </p:spPr>
        <p:txBody>
          <a:bodyPr vert="eaVert" lIns="36576" tIns="36576" rIns="36576" bIns="36576"/>
          <a:lstStyle/>
          <a:p>
            <a:pPr algn="ctr" eaLnBrk="1" hangingPunct="1"/>
            <a:r>
              <a:rPr lang="en-US" sz="1200" b="0" dirty="0">
                <a:solidFill>
                  <a:srgbClr val="000000"/>
                </a:solidFill>
                <a:latin typeface="Arial Unicode MS" pitchFamily="34" charset="-128"/>
                <a:cs typeface="Arial" pitchFamily="34" charset="0"/>
              </a:rPr>
              <a:t>HEALTHCARE ACCESS</a:t>
            </a:r>
            <a:endParaRPr lang="en-US" b="0" dirty="0">
              <a:solidFill>
                <a:prstClr val="black"/>
              </a:solidFill>
              <a:latin typeface="Arial" pitchFamily="34" charset="0"/>
              <a:cs typeface="Arial" pitchFamily="34" charset="0"/>
            </a:endParaRPr>
          </a:p>
        </p:txBody>
      </p:sp>
      <p:sp>
        <p:nvSpPr>
          <p:cNvPr id="659524" name="Text Box 68"/>
          <p:cNvSpPr txBox="1">
            <a:spLocks noChangeArrowheads="1"/>
          </p:cNvSpPr>
          <p:nvPr/>
        </p:nvSpPr>
        <p:spPr bwMode="auto">
          <a:xfrm>
            <a:off x="113685638" y="1089580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Downstream</a:t>
            </a:r>
            <a:endParaRPr lang="en-US" b="0" dirty="0">
              <a:solidFill>
                <a:prstClr val="black"/>
              </a:solidFill>
              <a:latin typeface="Arial" pitchFamily="34" charset="0"/>
              <a:cs typeface="Arial" pitchFamily="34" charset="0"/>
            </a:endParaRPr>
          </a:p>
        </p:txBody>
      </p:sp>
      <p:sp>
        <p:nvSpPr>
          <p:cNvPr id="659525" name="Text Box 69"/>
          <p:cNvSpPr txBox="1">
            <a:spLocks noChangeArrowheads="1"/>
          </p:cNvSpPr>
          <p:nvPr/>
        </p:nvSpPr>
        <p:spPr bwMode="auto">
          <a:xfrm>
            <a:off x="105684638" y="1089580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Upstream</a:t>
            </a:r>
            <a:endParaRPr lang="en-US" b="0" dirty="0">
              <a:solidFill>
                <a:prstClr val="black"/>
              </a:solidFill>
              <a:latin typeface="Arial" pitchFamily="34" charset="0"/>
              <a:cs typeface="Arial" pitchFamily="34" charset="0"/>
            </a:endParaRPr>
          </a:p>
        </p:txBody>
      </p:sp>
      <p:sp>
        <p:nvSpPr>
          <p:cNvPr id="659526" name="Line 70"/>
          <p:cNvSpPr>
            <a:spLocks noChangeShapeType="1"/>
          </p:cNvSpPr>
          <p:nvPr/>
        </p:nvSpPr>
        <p:spPr bwMode="auto">
          <a:xfrm flipV="1">
            <a:off x="106565700" y="107251500"/>
            <a:ext cx="0" cy="571500"/>
          </a:xfrm>
          <a:prstGeom prst="line">
            <a:avLst/>
          </a:prstGeom>
          <a:noFill/>
          <a:ln w="28575" algn="ctr">
            <a:solidFill>
              <a:srgbClr val="0099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527" name="Text Box 71"/>
          <p:cNvSpPr txBox="1">
            <a:spLocks noChangeArrowheads="1"/>
          </p:cNvSpPr>
          <p:nvPr/>
        </p:nvSpPr>
        <p:spPr bwMode="auto">
          <a:xfrm>
            <a:off x="105537000" y="106908600"/>
            <a:ext cx="2819400" cy="671513"/>
          </a:xfrm>
          <a:prstGeom prst="rect">
            <a:avLst/>
          </a:prstGeom>
          <a:noFill/>
          <a:ln w="9525" algn="ctr">
            <a:noFill/>
            <a:miter lim="800000"/>
            <a:headEnd/>
            <a:tailEnd/>
          </a:ln>
        </p:spPr>
        <p:txBody>
          <a:bodyPr>
            <a:spAutoFit/>
          </a:bodyPr>
          <a:lstStyle/>
          <a:p>
            <a:pPr algn="ctr" eaLnBrk="1" hangingPunct="1"/>
            <a:r>
              <a:rPr lang="en-US" sz="2000" b="0" dirty="0">
                <a:solidFill>
                  <a:srgbClr val="009900"/>
                </a:solidFill>
                <a:latin typeface="Tahoma" pitchFamily="34" charset="0"/>
                <a:cs typeface="Arial" pitchFamily="34" charset="0"/>
              </a:rPr>
              <a:t>Socio-Ecological</a:t>
            </a:r>
          </a:p>
          <a:p>
            <a:pPr eaLnBrk="1" hangingPunct="1"/>
            <a:endParaRPr lang="en-US" b="0" dirty="0">
              <a:solidFill>
                <a:prstClr val="black"/>
              </a:solidFill>
              <a:latin typeface="Arial" pitchFamily="34" charset="0"/>
              <a:cs typeface="Arial" pitchFamily="34" charset="0"/>
            </a:endParaRPr>
          </a:p>
        </p:txBody>
      </p:sp>
      <p:sp>
        <p:nvSpPr>
          <p:cNvPr id="659528" name="Line 72"/>
          <p:cNvSpPr>
            <a:spLocks noChangeShapeType="1"/>
          </p:cNvSpPr>
          <p:nvPr/>
        </p:nvSpPr>
        <p:spPr bwMode="auto">
          <a:xfrm flipV="1">
            <a:off x="113995200" y="107251500"/>
            <a:ext cx="0" cy="571500"/>
          </a:xfrm>
          <a:prstGeom prst="line">
            <a:avLst/>
          </a:prstGeom>
          <a:noFill/>
          <a:ln w="28575" algn="ctr">
            <a:solidFill>
              <a:srgbClr val="FF00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529" name="Text Box 73"/>
          <p:cNvSpPr txBox="1">
            <a:spLocks noChangeArrowheads="1"/>
          </p:cNvSpPr>
          <p:nvPr/>
        </p:nvSpPr>
        <p:spPr bwMode="auto">
          <a:xfrm>
            <a:off x="112623600" y="106908600"/>
            <a:ext cx="2628900" cy="396875"/>
          </a:xfrm>
          <a:prstGeom prst="rect">
            <a:avLst/>
          </a:prstGeom>
          <a:noFill/>
          <a:ln w="9525" algn="ctr">
            <a:noFill/>
            <a:miter lim="800000"/>
            <a:headEnd/>
            <a:tailEnd/>
          </a:ln>
        </p:spPr>
        <p:txBody>
          <a:bodyPr>
            <a:spAutoFit/>
          </a:bodyPr>
          <a:lstStyle/>
          <a:p>
            <a:pPr algn="ctr" eaLnBrk="1" hangingPunct="1"/>
            <a:r>
              <a:rPr lang="en-US" sz="2000" b="0" dirty="0">
                <a:solidFill>
                  <a:srgbClr val="FF0000"/>
                </a:solidFill>
                <a:latin typeface="Tahoma" pitchFamily="34" charset="0"/>
                <a:cs typeface="Arial" pitchFamily="34" charset="0"/>
              </a:rPr>
              <a:t>Medical Model</a:t>
            </a:r>
            <a:endParaRPr lang="en-US" b="0" dirty="0">
              <a:solidFill>
                <a:prstClr val="black"/>
              </a:solidFill>
              <a:latin typeface="Arial" pitchFamily="34" charset="0"/>
              <a:cs typeface="Arial" pitchFamily="34" charset="0"/>
            </a:endParaRPr>
          </a:p>
        </p:txBody>
      </p:sp>
      <p:sp>
        <p:nvSpPr>
          <p:cNvPr id="659530" name="Rectangle 74"/>
          <p:cNvSpPr>
            <a:spLocks noChangeArrowheads="1"/>
          </p:cNvSpPr>
          <p:nvPr/>
        </p:nvSpPr>
        <p:spPr bwMode="auto">
          <a:xfrm>
            <a:off x="105570338" y="107835700"/>
            <a:ext cx="4652962" cy="5600700"/>
          </a:xfrm>
          <a:prstGeom prst="rect">
            <a:avLst/>
          </a:prstGeom>
          <a:noFill/>
          <a:ln w="34925" algn="ctr">
            <a:solidFill>
              <a:srgbClr val="0099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531" name="Text Box 75"/>
          <p:cNvSpPr txBox="1">
            <a:spLocks noChangeArrowheads="1"/>
          </p:cNvSpPr>
          <p:nvPr/>
        </p:nvSpPr>
        <p:spPr bwMode="auto">
          <a:xfrm>
            <a:off x="108623100" y="106680000"/>
            <a:ext cx="3543300" cy="914400"/>
          </a:xfrm>
          <a:prstGeom prst="rect">
            <a:avLst/>
          </a:prstGeom>
          <a:gradFill rotWithShape="1">
            <a:gsLst>
              <a:gs pos="0">
                <a:srgbClr val="FFFFFF"/>
              </a:gs>
              <a:gs pos="100000">
                <a:srgbClr val="FFCC99"/>
              </a:gs>
            </a:gsLst>
            <a:path path="shape">
              <a:fillToRect l="50000" t="50000" r="50000" b="50000"/>
            </a:path>
          </a:gradFill>
          <a:ln w="9525" algn="in">
            <a:solidFill>
              <a:srgbClr val="FF6600"/>
            </a:solidFill>
            <a:miter lim="800000"/>
            <a:headEnd/>
            <a:tailEnd/>
          </a:ln>
        </p:spPr>
        <p:txBody>
          <a:bodyPr lIns="36576" tIns="36576" rIns="36576" bIns="36576"/>
          <a:lstStyle/>
          <a:p>
            <a:pPr algn="ctr" eaLnBrk="1" hangingPunct="1"/>
            <a:r>
              <a:rPr lang="en-US" sz="2400" b="0" dirty="0">
                <a:solidFill>
                  <a:srgbClr val="000000"/>
                </a:solidFill>
                <a:latin typeface="Tahoma" pitchFamily="34" charset="0"/>
                <a:cs typeface="Arial" pitchFamily="34" charset="0"/>
              </a:rPr>
              <a:t>A Framework for Health Equity</a:t>
            </a:r>
            <a:endParaRPr lang="en-US" b="0" dirty="0">
              <a:solidFill>
                <a:prstClr val="black"/>
              </a:solidFill>
              <a:latin typeface="Arial" pitchFamily="34" charset="0"/>
              <a:cs typeface="Arial" pitchFamily="34" charset="0"/>
            </a:endParaRPr>
          </a:p>
        </p:txBody>
      </p:sp>
      <p:sp>
        <p:nvSpPr>
          <p:cNvPr id="659532" name="Text Box 76"/>
          <p:cNvSpPr txBox="1">
            <a:spLocks noChangeArrowheads="1"/>
          </p:cNvSpPr>
          <p:nvPr/>
        </p:nvSpPr>
        <p:spPr bwMode="auto">
          <a:xfrm>
            <a:off x="105837038" y="1100772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Discriminatory </a:t>
            </a:r>
          </a:p>
          <a:p>
            <a:pPr algn="ctr" eaLnBrk="1" hangingPunct="1"/>
            <a:r>
              <a:rPr lang="en-US" sz="1200" b="0" dirty="0">
                <a:solidFill>
                  <a:srgbClr val="000000"/>
                </a:solidFill>
                <a:latin typeface="Arial" pitchFamily="34" charset="0"/>
                <a:cs typeface="Arial" pitchFamily="34" charset="0"/>
              </a:rPr>
              <a:t>Beliefs (Isms)</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Race</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Class</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Gender</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Immigration  status</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National origin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Sexual </a:t>
            </a:r>
            <a:endParaRPr lang="en-US" sz="1100" b="0" dirty="0">
              <a:solidFill>
                <a:srgbClr val="000000"/>
              </a:solidFill>
              <a:latin typeface="Times New Roman" pitchFamily="18" charset="0"/>
              <a:cs typeface="Arial" pitchFamily="34" charset="0"/>
            </a:endParaRPr>
          </a:p>
          <a:p>
            <a:pPr eaLnBrk="1" hangingPunct="1"/>
            <a:r>
              <a:rPr lang="en-US" sz="1100" b="0" dirty="0">
                <a:solidFill>
                  <a:srgbClr val="000000"/>
                </a:solidFill>
                <a:latin typeface="Arial" pitchFamily="34" charset="0"/>
                <a:cs typeface="Arial" pitchFamily="34" charset="0"/>
              </a:rPr>
              <a:t>      orientation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Disability</a:t>
            </a:r>
            <a:endParaRPr lang="en-US" b="0" dirty="0">
              <a:solidFill>
                <a:prstClr val="black"/>
              </a:solidFill>
              <a:latin typeface="Arial" pitchFamily="34" charset="0"/>
              <a:cs typeface="Arial" pitchFamily="34" charset="0"/>
            </a:endParaRPr>
          </a:p>
        </p:txBody>
      </p:sp>
      <p:sp>
        <p:nvSpPr>
          <p:cNvPr id="659533" name="AutoShape 77"/>
          <p:cNvSpPr>
            <a:spLocks noChangeArrowheads="1"/>
          </p:cNvSpPr>
          <p:nvPr/>
        </p:nvSpPr>
        <p:spPr bwMode="auto">
          <a:xfrm>
            <a:off x="107094338" y="1107630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34" name="Text Box 78"/>
          <p:cNvSpPr txBox="1">
            <a:spLocks noChangeArrowheads="1"/>
          </p:cNvSpPr>
          <p:nvPr/>
        </p:nvSpPr>
        <p:spPr bwMode="auto">
          <a:xfrm>
            <a:off x="107437238" y="110077250"/>
            <a:ext cx="1257300" cy="201295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Institutional Power</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Corporations &amp; other      businesses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Government agencies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Schools</a:t>
            </a:r>
            <a:endParaRPr lang="en-US" b="0" dirty="0">
              <a:solidFill>
                <a:prstClr val="black"/>
              </a:solidFill>
              <a:latin typeface="Arial" pitchFamily="34" charset="0"/>
              <a:cs typeface="Arial" pitchFamily="34" charset="0"/>
            </a:endParaRPr>
          </a:p>
        </p:txBody>
      </p:sp>
      <p:sp>
        <p:nvSpPr>
          <p:cNvPr id="659535" name="Text Box 79"/>
          <p:cNvSpPr txBox="1">
            <a:spLocks noChangeArrowheads="1"/>
          </p:cNvSpPr>
          <p:nvPr/>
        </p:nvSpPr>
        <p:spPr bwMode="auto">
          <a:xfrm>
            <a:off x="109037438" y="1100772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Social</a:t>
            </a:r>
          </a:p>
          <a:p>
            <a:pPr algn="ctr" eaLnBrk="1" hangingPunct="1"/>
            <a:r>
              <a:rPr lang="en-US" sz="1200" b="0" dirty="0">
                <a:solidFill>
                  <a:srgbClr val="000000"/>
                </a:solidFill>
                <a:latin typeface="Arial" pitchFamily="34" charset="0"/>
                <a:cs typeface="Arial" pitchFamily="34" charset="0"/>
              </a:rPr>
              <a:t>Inequities</a:t>
            </a:r>
            <a:endParaRPr lang="en-US" sz="900" b="0" dirty="0">
              <a:solidFill>
                <a:srgbClr val="000000"/>
              </a:solidFill>
              <a:latin typeface="Arial" pitchFamily="34" charset="0"/>
              <a:cs typeface="Arial" pitchFamily="34" charset="0"/>
            </a:endParaRPr>
          </a:p>
          <a:p>
            <a:pPr eaLnBrk="1" hangingPunct="1"/>
            <a:endParaRPr lang="en-US" sz="13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Neighborhood conditions</a:t>
            </a:r>
          </a:p>
          <a:p>
            <a:pPr eaLnBrk="1" hangingPunct="1"/>
            <a:r>
              <a:rPr lang="en-US" sz="1100" b="0" dirty="0">
                <a:solidFill>
                  <a:srgbClr val="000000"/>
                </a:solidFill>
                <a:latin typeface="Arial" pitchFamily="34" charset="0"/>
                <a:cs typeface="Arial" pitchFamily="34" charset="0"/>
              </a:rPr>
              <a:t>        - Social</a:t>
            </a:r>
          </a:p>
          <a:p>
            <a:pPr eaLnBrk="1" hangingPunct="1"/>
            <a:r>
              <a:rPr lang="en-US" sz="1100" b="0" dirty="0">
                <a:solidFill>
                  <a:srgbClr val="000000"/>
                </a:solidFill>
                <a:latin typeface="Arial" pitchFamily="34" charset="0"/>
                <a:cs typeface="Arial" pitchFamily="34" charset="0"/>
              </a:rPr>
              <a:t>        - Physical</a:t>
            </a: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Residential segregation</a:t>
            </a:r>
            <a:endParaRPr lang="en-US" sz="1100" b="0" dirty="0">
              <a:solidFill>
                <a:srgbClr val="000000"/>
              </a:solidFill>
              <a:latin typeface="Times New Roman" pitchFamily="18" charset="0"/>
              <a:cs typeface="Arial" pitchFamily="34" charset="0"/>
            </a:endParaRP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Workplace conditions</a:t>
            </a:r>
            <a:endParaRPr lang="en-US" b="0" dirty="0">
              <a:solidFill>
                <a:prstClr val="black"/>
              </a:solidFill>
              <a:latin typeface="Arial" pitchFamily="34" charset="0"/>
              <a:cs typeface="Arial" pitchFamily="34" charset="0"/>
            </a:endParaRPr>
          </a:p>
        </p:txBody>
      </p:sp>
      <p:sp>
        <p:nvSpPr>
          <p:cNvPr id="659536" name="Text Box 80"/>
          <p:cNvSpPr txBox="1">
            <a:spLocks noChangeArrowheads="1"/>
          </p:cNvSpPr>
          <p:nvPr/>
        </p:nvSpPr>
        <p:spPr bwMode="auto">
          <a:xfrm>
            <a:off x="110637638" y="1100772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Risk Factors &amp;</a:t>
            </a:r>
          </a:p>
          <a:p>
            <a:pPr algn="ctr" eaLnBrk="1" hangingPunct="1"/>
            <a:r>
              <a:rPr lang="en-US" sz="1200" b="0" dirty="0">
                <a:solidFill>
                  <a:srgbClr val="000000"/>
                </a:solidFill>
                <a:latin typeface="Arial" pitchFamily="34" charset="0"/>
                <a:cs typeface="Arial" pitchFamily="34" charset="0"/>
              </a:rPr>
              <a:t>Behaviors</a:t>
            </a:r>
          </a:p>
          <a:p>
            <a:pPr algn="ctr" eaLnBrk="1" hangingPunct="1"/>
            <a:endParaRPr lang="en-US" sz="12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Smoking</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Nutrition</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Physical </a:t>
            </a:r>
          </a:p>
          <a:p>
            <a:pPr eaLnBrk="1" hangingPunct="1"/>
            <a:r>
              <a:rPr lang="en-US" sz="1100" b="0" dirty="0">
                <a:solidFill>
                  <a:srgbClr val="000000"/>
                </a:solidFill>
                <a:latin typeface="Arial" pitchFamily="34" charset="0"/>
                <a:cs typeface="Arial" pitchFamily="34" charset="0"/>
              </a:rPr>
              <a:t>      activity</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Violence</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Chronic Stress</a:t>
            </a:r>
            <a:endParaRPr lang="en-US" b="0" dirty="0">
              <a:solidFill>
                <a:prstClr val="black"/>
              </a:solidFill>
              <a:latin typeface="Arial" pitchFamily="34" charset="0"/>
              <a:cs typeface="Arial" pitchFamily="34" charset="0"/>
            </a:endParaRPr>
          </a:p>
        </p:txBody>
      </p:sp>
      <p:sp>
        <p:nvSpPr>
          <p:cNvPr id="659537" name="Text Box 81"/>
          <p:cNvSpPr txBox="1">
            <a:spLocks noChangeArrowheads="1"/>
          </p:cNvSpPr>
          <p:nvPr/>
        </p:nvSpPr>
        <p:spPr bwMode="auto">
          <a:xfrm>
            <a:off x="112237838" y="110077250"/>
            <a:ext cx="13716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Disease </a:t>
            </a:r>
          </a:p>
          <a:p>
            <a:pPr algn="ctr" eaLnBrk="1" hangingPunct="1"/>
            <a:r>
              <a:rPr lang="en-US" sz="1200" b="0" dirty="0">
                <a:solidFill>
                  <a:srgbClr val="000000"/>
                </a:solidFill>
                <a:latin typeface="Arial" pitchFamily="34" charset="0"/>
                <a:cs typeface="Arial" pitchFamily="34" charset="0"/>
              </a:rPr>
              <a:t>&amp; Injury</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Infectious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Chronic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Injury (intentional &amp; unintentional</a:t>
            </a:r>
            <a:r>
              <a:rPr lang="en-US" sz="1300" b="0" dirty="0">
                <a:solidFill>
                  <a:srgbClr val="000000"/>
                </a:solidFill>
                <a:latin typeface="Arial" pitchFamily="34" charset="0"/>
                <a:cs typeface="Arial" pitchFamily="34" charset="0"/>
              </a:rPr>
              <a:t>)</a:t>
            </a:r>
            <a:endParaRPr lang="en-US" b="0" dirty="0">
              <a:solidFill>
                <a:prstClr val="black"/>
              </a:solidFill>
              <a:latin typeface="Arial" pitchFamily="34" charset="0"/>
              <a:cs typeface="Arial" pitchFamily="34" charset="0"/>
            </a:endParaRPr>
          </a:p>
        </p:txBody>
      </p:sp>
      <p:sp>
        <p:nvSpPr>
          <p:cNvPr id="659538" name="Text Box 82"/>
          <p:cNvSpPr txBox="1">
            <a:spLocks noChangeArrowheads="1"/>
          </p:cNvSpPr>
          <p:nvPr/>
        </p:nvSpPr>
        <p:spPr bwMode="auto">
          <a:xfrm>
            <a:off x="113952338" y="1100772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Mortality</a:t>
            </a:r>
          </a:p>
          <a:p>
            <a:pPr eaLnBrk="1" hangingPunct="1"/>
            <a:endParaRPr lang="en-US" sz="1000" b="0" dirty="0">
              <a:solidFill>
                <a:srgbClr val="000000"/>
              </a:solidFill>
              <a:latin typeface="Arial" pitchFamily="34" charset="0"/>
              <a:cs typeface="Arial" pitchFamily="34" charset="0"/>
            </a:endParaRP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Infant </a:t>
            </a:r>
          </a:p>
          <a:p>
            <a:pPr eaLnBrk="1" hangingPunct="1"/>
            <a:r>
              <a:rPr lang="en-US" sz="1200" b="0" dirty="0">
                <a:solidFill>
                  <a:srgbClr val="000000"/>
                </a:solidFill>
                <a:latin typeface="Arial" pitchFamily="34" charset="0"/>
                <a:cs typeface="Arial" pitchFamily="34" charset="0"/>
              </a:rPr>
              <a:t>      mortality</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Life </a:t>
            </a:r>
            <a:endParaRPr lang="en-US" sz="1200" b="0" dirty="0">
              <a:solidFill>
                <a:srgbClr val="000000"/>
              </a:solidFill>
              <a:latin typeface="Times New Roman" pitchFamily="18" charset="0"/>
              <a:cs typeface="Arial" pitchFamily="34" charset="0"/>
            </a:endParaRPr>
          </a:p>
          <a:p>
            <a:pPr eaLnBrk="1" hangingPunct="1"/>
            <a:r>
              <a:rPr lang="en-US" sz="1200" b="0" dirty="0">
                <a:solidFill>
                  <a:srgbClr val="000000"/>
                </a:solidFill>
                <a:latin typeface="Arial" pitchFamily="34" charset="0"/>
                <a:cs typeface="Arial" pitchFamily="34" charset="0"/>
              </a:rPr>
              <a:t>      expectancy</a:t>
            </a:r>
            <a:endParaRPr lang="en-US" b="0" dirty="0">
              <a:solidFill>
                <a:prstClr val="black"/>
              </a:solidFill>
              <a:latin typeface="Arial" pitchFamily="34" charset="0"/>
              <a:cs typeface="Arial" pitchFamily="34" charset="0"/>
            </a:endParaRPr>
          </a:p>
        </p:txBody>
      </p:sp>
      <p:sp>
        <p:nvSpPr>
          <p:cNvPr id="659539" name="AutoShape 83"/>
          <p:cNvSpPr>
            <a:spLocks noChangeArrowheads="1"/>
          </p:cNvSpPr>
          <p:nvPr/>
        </p:nvSpPr>
        <p:spPr bwMode="auto">
          <a:xfrm>
            <a:off x="108694538" y="1107630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40" name="AutoShape 84"/>
          <p:cNvSpPr>
            <a:spLocks noChangeArrowheads="1"/>
          </p:cNvSpPr>
          <p:nvPr/>
        </p:nvSpPr>
        <p:spPr bwMode="auto">
          <a:xfrm>
            <a:off x="110294738" y="1107630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41" name="AutoShape 85"/>
          <p:cNvSpPr>
            <a:spLocks noChangeArrowheads="1"/>
          </p:cNvSpPr>
          <p:nvPr/>
        </p:nvSpPr>
        <p:spPr bwMode="auto">
          <a:xfrm>
            <a:off x="111894938" y="1107630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42" name="AutoShape 86"/>
          <p:cNvSpPr>
            <a:spLocks noChangeArrowheads="1"/>
          </p:cNvSpPr>
          <p:nvPr/>
        </p:nvSpPr>
        <p:spPr bwMode="auto">
          <a:xfrm>
            <a:off x="113609438" y="1107630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43" name="Line 87"/>
          <p:cNvSpPr>
            <a:spLocks noChangeShapeType="1"/>
          </p:cNvSpPr>
          <p:nvPr/>
        </p:nvSpPr>
        <p:spPr bwMode="auto">
          <a:xfrm>
            <a:off x="105837038" y="110534450"/>
            <a:ext cx="1257300" cy="0"/>
          </a:xfrm>
          <a:prstGeom prst="line">
            <a:avLst/>
          </a:prstGeom>
          <a:noFill/>
          <a:ln w="9525">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4" name="Line 88"/>
          <p:cNvSpPr>
            <a:spLocks noChangeShapeType="1"/>
          </p:cNvSpPr>
          <p:nvPr/>
        </p:nvSpPr>
        <p:spPr bwMode="auto">
          <a:xfrm>
            <a:off x="107437238" y="1105344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5" name="Line 89"/>
          <p:cNvSpPr>
            <a:spLocks noChangeShapeType="1"/>
          </p:cNvSpPr>
          <p:nvPr/>
        </p:nvSpPr>
        <p:spPr bwMode="auto">
          <a:xfrm>
            <a:off x="109024738" y="1105471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6" name="Line 90"/>
          <p:cNvSpPr>
            <a:spLocks noChangeShapeType="1"/>
          </p:cNvSpPr>
          <p:nvPr/>
        </p:nvSpPr>
        <p:spPr bwMode="auto">
          <a:xfrm>
            <a:off x="110637638" y="1105344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7" name="Line 91"/>
          <p:cNvSpPr>
            <a:spLocks noChangeShapeType="1"/>
          </p:cNvSpPr>
          <p:nvPr/>
        </p:nvSpPr>
        <p:spPr bwMode="auto">
          <a:xfrm>
            <a:off x="112237838" y="110534450"/>
            <a:ext cx="13716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8" name="Line 92"/>
          <p:cNvSpPr>
            <a:spLocks noChangeShapeType="1"/>
          </p:cNvSpPr>
          <p:nvPr/>
        </p:nvSpPr>
        <p:spPr bwMode="auto">
          <a:xfrm>
            <a:off x="113952338" y="1105344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49" name="Text Box 93"/>
          <p:cNvSpPr txBox="1">
            <a:spLocks noChangeArrowheads="1"/>
          </p:cNvSpPr>
          <p:nvPr/>
        </p:nvSpPr>
        <p:spPr bwMode="auto">
          <a:xfrm>
            <a:off x="105865613" y="112212438"/>
            <a:ext cx="1314450" cy="366712"/>
          </a:xfrm>
          <a:prstGeom prst="rect">
            <a:avLst/>
          </a:prstGeom>
          <a:solidFill>
            <a:srgbClr val="FFFFFF"/>
          </a:solidFill>
          <a:ln w="0" algn="in">
            <a:noFill/>
            <a:miter lim="800000"/>
            <a:headEnd/>
            <a:tailEnd/>
          </a:ln>
        </p:spPr>
        <p:txBody>
          <a:bodyPr lIns="36195" tIns="36195" rIns="36195" bIns="36195"/>
          <a:lstStyle/>
          <a:p>
            <a:pPr eaLnBrk="1" hangingPunct="1"/>
            <a:r>
              <a:rPr lang="en-US" sz="1100" b="0" dirty="0">
                <a:solidFill>
                  <a:srgbClr val="000000"/>
                </a:solidFill>
                <a:latin typeface="Arial" pitchFamily="34" charset="0"/>
                <a:cs typeface="Arial" pitchFamily="34" charset="0"/>
              </a:rPr>
              <a:t>SOCIAL FACTORS</a:t>
            </a:r>
            <a:endParaRPr lang="en-US" b="0" dirty="0">
              <a:solidFill>
                <a:prstClr val="black"/>
              </a:solidFill>
              <a:latin typeface="Arial" pitchFamily="34" charset="0"/>
              <a:cs typeface="Arial" pitchFamily="34" charset="0"/>
            </a:endParaRPr>
          </a:p>
        </p:txBody>
      </p:sp>
      <p:sp>
        <p:nvSpPr>
          <p:cNvPr id="659550" name="Text Box 94"/>
          <p:cNvSpPr txBox="1">
            <a:spLocks noChangeArrowheads="1"/>
          </p:cNvSpPr>
          <p:nvPr/>
        </p:nvSpPr>
        <p:spPr bwMode="auto">
          <a:xfrm>
            <a:off x="105837038" y="108767563"/>
            <a:ext cx="9372600" cy="1081087"/>
          </a:xfrm>
          <a:prstGeom prst="rect">
            <a:avLst/>
          </a:prstGeom>
          <a:gradFill rotWithShape="1">
            <a:gsLst>
              <a:gs pos="0">
                <a:srgbClr val="FFFFFF">
                  <a:alpha val="10001"/>
                </a:srgbClr>
              </a:gs>
              <a:gs pos="100000">
                <a:srgbClr val="99CCFF"/>
              </a:gs>
            </a:gsLst>
            <a:path path="shape">
              <a:fillToRect l="50000" t="50000" r="50000" b="50000"/>
            </a:path>
          </a:gradFill>
          <a:ln w="0" algn="in">
            <a:solidFill>
              <a:srgbClr val="99CCFF"/>
            </a:solidFill>
            <a:miter lim="800000"/>
            <a:headEnd/>
            <a:tailEnd/>
          </a:ln>
        </p:spPr>
        <p:txBody>
          <a:bodyPr lIns="36195" tIns="36195" rIns="36195" bIns="36195"/>
          <a:lstStyle/>
          <a:p>
            <a:pPr eaLnBrk="1" hangingPunct="1"/>
            <a:r>
              <a:rPr lang="en-US" sz="1600" b="0" dirty="0">
                <a:solidFill>
                  <a:srgbClr val="000000"/>
                </a:solidFill>
                <a:latin typeface="Arial" pitchFamily="34" charset="0"/>
                <a:cs typeface="Arial" pitchFamily="34" charset="0"/>
              </a:rPr>
              <a:t>	   	 </a:t>
            </a:r>
            <a:endParaRPr lang="en-US" b="0" dirty="0">
              <a:solidFill>
                <a:prstClr val="black"/>
              </a:solidFill>
              <a:latin typeface="Arial" pitchFamily="34" charset="0"/>
              <a:cs typeface="Arial" pitchFamily="34" charset="0"/>
            </a:endParaRPr>
          </a:p>
        </p:txBody>
      </p:sp>
      <p:sp>
        <p:nvSpPr>
          <p:cNvPr id="659551" name="Text Box 95"/>
          <p:cNvSpPr txBox="1">
            <a:spLocks noChangeArrowheads="1"/>
          </p:cNvSpPr>
          <p:nvPr/>
        </p:nvSpPr>
        <p:spPr bwMode="auto">
          <a:xfrm>
            <a:off x="113952338" y="112020350"/>
            <a:ext cx="1314450" cy="365125"/>
          </a:xfrm>
          <a:prstGeom prst="rect">
            <a:avLst/>
          </a:prstGeom>
          <a:solidFill>
            <a:srgbClr val="FFFFFF"/>
          </a:solidFill>
          <a:ln w="0" algn="in">
            <a:noFill/>
            <a:miter lim="800000"/>
            <a:headEnd/>
            <a:tailEnd/>
          </a:ln>
        </p:spPr>
        <p:txBody>
          <a:bodyPr lIns="36195" tIns="36195" rIns="36195" bIns="36195"/>
          <a:lstStyle/>
          <a:p>
            <a:pPr algn="ctr" eaLnBrk="1" hangingPunct="1"/>
            <a:r>
              <a:rPr lang="en-US" sz="1100" b="0" dirty="0">
                <a:solidFill>
                  <a:srgbClr val="000000"/>
                </a:solidFill>
                <a:latin typeface="Arial" pitchFamily="34" charset="0"/>
                <a:cs typeface="Arial" pitchFamily="34" charset="0"/>
              </a:rPr>
              <a:t>HEALTH STATUS</a:t>
            </a:r>
            <a:endParaRPr lang="en-US" b="0" dirty="0">
              <a:solidFill>
                <a:prstClr val="black"/>
              </a:solidFill>
              <a:latin typeface="Arial" pitchFamily="34" charset="0"/>
              <a:cs typeface="Arial" pitchFamily="34" charset="0"/>
            </a:endParaRPr>
          </a:p>
        </p:txBody>
      </p:sp>
      <p:sp>
        <p:nvSpPr>
          <p:cNvPr id="659552" name="AutoShape 96"/>
          <p:cNvSpPr>
            <a:spLocks noChangeArrowheads="1"/>
          </p:cNvSpPr>
          <p:nvPr/>
        </p:nvSpPr>
        <p:spPr bwMode="auto">
          <a:xfrm rot="10800000">
            <a:off x="110409038" y="108134150"/>
            <a:ext cx="1771650" cy="1714500"/>
          </a:xfrm>
          <a:prstGeom prst="upArrow">
            <a:avLst>
              <a:gd name="adj1" fmla="val 50000"/>
              <a:gd name="adj2" fmla="val 50000"/>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53" name="Text Box 97"/>
          <p:cNvSpPr txBox="1">
            <a:spLocks noChangeArrowheads="1"/>
          </p:cNvSpPr>
          <p:nvPr/>
        </p:nvSpPr>
        <p:spPr bwMode="auto">
          <a:xfrm rot="-5400000">
            <a:off x="110723363" y="108465938"/>
            <a:ext cx="1200150" cy="685800"/>
          </a:xfrm>
          <a:prstGeom prst="rect">
            <a:avLst/>
          </a:prstGeom>
          <a:solidFill>
            <a:srgbClr val="FFFFFF"/>
          </a:solidFill>
          <a:ln w="0" algn="in">
            <a:noFill/>
            <a:miter lim="800000"/>
            <a:headEnd/>
            <a:tailEnd/>
          </a:ln>
        </p:spPr>
        <p:txBody>
          <a:bodyPr lIns="36195" tIns="36195" rIns="36195" bIns="36195"/>
          <a:lstStyle/>
          <a:p>
            <a:pPr algn="ctr" eaLnBrk="1" hangingPunct="1"/>
            <a:r>
              <a:rPr lang="en-US" sz="1200" b="0" dirty="0">
                <a:solidFill>
                  <a:srgbClr val="000000"/>
                </a:solidFill>
                <a:latin typeface="Arial" pitchFamily="34" charset="0"/>
                <a:cs typeface="Arial" pitchFamily="34" charset="0"/>
              </a:rPr>
              <a:t>INDIVIDUAL </a:t>
            </a:r>
          </a:p>
          <a:p>
            <a:pPr algn="ctr" eaLnBrk="1" hangingPunct="1"/>
            <a:r>
              <a:rPr lang="en-US" sz="1200" b="0" dirty="0">
                <a:solidFill>
                  <a:srgbClr val="000000"/>
                </a:solidFill>
                <a:latin typeface="Arial" pitchFamily="34" charset="0"/>
                <a:cs typeface="Arial" pitchFamily="34" charset="0"/>
              </a:rPr>
              <a:t>HEALTH </a:t>
            </a:r>
          </a:p>
          <a:p>
            <a:pPr algn="ctr" eaLnBrk="1" hangingPunct="1"/>
            <a:r>
              <a:rPr lang="en-US" sz="1200" b="0" dirty="0">
                <a:solidFill>
                  <a:srgbClr val="000000"/>
                </a:solidFill>
                <a:latin typeface="Arial" pitchFamily="34" charset="0"/>
                <a:cs typeface="Arial" pitchFamily="34" charset="0"/>
              </a:rPr>
              <a:t>KNOWLEDGE</a:t>
            </a:r>
            <a:endParaRPr lang="en-US" b="0" dirty="0">
              <a:solidFill>
                <a:prstClr val="black"/>
              </a:solidFill>
              <a:latin typeface="Arial" pitchFamily="34" charset="0"/>
              <a:cs typeface="Arial" pitchFamily="34" charset="0"/>
            </a:endParaRPr>
          </a:p>
        </p:txBody>
      </p:sp>
      <p:sp>
        <p:nvSpPr>
          <p:cNvPr id="659554" name="AutoShape 98"/>
          <p:cNvSpPr>
            <a:spLocks noChangeArrowheads="1"/>
          </p:cNvSpPr>
          <p:nvPr/>
        </p:nvSpPr>
        <p:spPr bwMode="auto">
          <a:xfrm rot="10800000">
            <a:off x="112352138" y="108248450"/>
            <a:ext cx="1257300" cy="1485900"/>
          </a:xfrm>
          <a:prstGeom prst="upArrow">
            <a:avLst>
              <a:gd name="adj1" fmla="val 50000"/>
              <a:gd name="adj2" fmla="val 59091"/>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55" name="Text Box 99"/>
          <p:cNvSpPr txBox="1">
            <a:spLocks noChangeArrowheads="1"/>
          </p:cNvSpPr>
          <p:nvPr/>
        </p:nvSpPr>
        <p:spPr bwMode="auto">
          <a:xfrm rot="-5400000">
            <a:off x="112452150" y="108873925"/>
            <a:ext cx="1022350" cy="228600"/>
          </a:xfrm>
          <a:prstGeom prst="rect">
            <a:avLst/>
          </a:prstGeom>
          <a:solidFill>
            <a:srgbClr val="FFFFFF"/>
          </a:solidFill>
          <a:ln w="0" algn="in">
            <a:noFill/>
            <a:miter lim="800000"/>
            <a:headEnd/>
            <a:tailEnd/>
          </a:ln>
        </p:spPr>
        <p:txBody>
          <a:bodyPr lIns="36195" tIns="36195" rIns="36195" bIns="36195"/>
          <a:lstStyle/>
          <a:p>
            <a:pPr eaLnBrk="1" hangingPunct="1"/>
            <a:r>
              <a:rPr lang="en-US" sz="1200" b="0" dirty="0">
                <a:solidFill>
                  <a:srgbClr val="000000"/>
                </a:solidFill>
                <a:latin typeface="Arial" pitchFamily="34" charset="0"/>
                <a:cs typeface="Arial" pitchFamily="34" charset="0"/>
              </a:rPr>
              <a:t>GENETICS</a:t>
            </a:r>
            <a:endParaRPr lang="en-US" b="0" dirty="0">
              <a:solidFill>
                <a:prstClr val="black"/>
              </a:solidFill>
              <a:latin typeface="Arial" pitchFamily="34" charset="0"/>
              <a:cs typeface="Arial" pitchFamily="34" charset="0"/>
            </a:endParaRPr>
          </a:p>
        </p:txBody>
      </p:sp>
      <p:sp>
        <p:nvSpPr>
          <p:cNvPr id="659556" name="Rectangle 100"/>
          <p:cNvSpPr>
            <a:spLocks noChangeArrowheads="1"/>
          </p:cNvSpPr>
          <p:nvPr/>
        </p:nvSpPr>
        <p:spPr bwMode="auto">
          <a:xfrm>
            <a:off x="110409038" y="107967463"/>
            <a:ext cx="4914900" cy="5600700"/>
          </a:xfrm>
          <a:prstGeom prst="rect">
            <a:avLst/>
          </a:prstGeom>
          <a:noFill/>
          <a:ln w="34925" algn="ctr">
            <a:solidFill>
              <a:srgbClr val="FF00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557" name="AutoShape 101"/>
          <p:cNvSpPr>
            <a:spLocks noChangeArrowheads="1"/>
          </p:cNvSpPr>
          <p:nvPr/>
        </p:nvSpPr>
        <p:spPr bwMode="auto">
          <a:xfrm>
            <a:off x="111209138" y="111853663"/>
            <a:ext cx="1714500" cy="1600200"/>
          </a:xfrm>
          <a:prstGeom prst="upArrow">
            <a:avLst>
              <a:gd name="adj1" fmla="val 50000"/>
              <a:gd name="adj2" fmla="val 25000"/>
            </a:avLst>
          </a:prstGeom>
          <a:no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58" name="Text Box 102"/>
          <p:cNvSpPr txBox="1">
            <a:spLocks noChangeArrowheads="1"/>
          </p:cNvSpPr>
          <p:nvPr/>
        </p:nvSpPr>
        <p:spPr bwMode="auto">
          <a:xfrm>
            <a:off x="113347500" y="112433100"/>
            <a:ext cx="571500" cy="1028700"/>
          </a:xfrm>
          <a:prstGeom prst="rect">
            <a:avLst/>
          </a:prstGeom>
          <a:noFill/>
          <a:ln w="9525" algn="in">
            <a:noFill/>
            <a:miter lim="800000"/>
            <a:headEnd/>
            <a:tailEnd/>
          </a:ln>
        </p:spPr>
        <p:txBody>
          <a:bodyPr vert="eaVert"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59" name="Text Box 103"/>
          <p:cNvSpPr txBox="1">
            <a:spLocks noChangeArrowheads="1"/>
          </p:cNvSpPr>
          <p:nvPr/>
        </p:nvSpPr>
        <p:spPr bwMode="auto">
          <a:xfrm rot="10800000">
            <a:off x="111861600" y="112090200"/>
            <a:ext cx="538163" cy="1265238"/>
          </a:xfrm>
          <a:prstGeom prst="rect">
            <a:avLst/>
          </a:prstGeom>
          <a:noFill/>
          <a:ln w="9525" algn="in">
            <a:noFill/>
            <a:miter lim="800000"/>
            <a:headEnd/>
            <a:tailEnd/>
          </a:ln>
        </p:spPr>
        <p:txBody>
          <a:bodyPr vert="eaVert" lIns="36576" tIns="36576" rIns="36576" bIns="36576"/>
          <a:lstStyle/>
          <a:p>
            <a:pPr algn="ctr" eaLnBrk="1" hangingPunct="1"/>
            <a:r>
              <a:rPr lang="en-US" sz="1200" b="0" dirty="0">
                <a:solidFill>
                  <a:srgbClr val="000000"/>
                </a:solidFill>
                <a:latin typeface="Arial Unicode MS" pitchFamily="34" charset="-128"/>
                <a:cs typeface="Arial" pitchFamily="34" charset="0"/>
              </a:rPr>
              <a:t>HEALTHCARE ACCESS</a:t>
            </a:r>
            <a:endParaRPr lang="en-US" b="0" dirty="0">
              <a:solidFill>
                <a:prstClr val="black"/>
              </a:solidFill>
              <a:latin typeface="Arial" pitchFamily="34" charset="0"/>
              <a:cs typeface="Arial" pitchFamily="34" charset="0"/>
            </a:endParaRPr>
          </a:p>
        </p:txBody>
      </p:sp>
      <p:sp>
        <p:nvSpPr>
          <p:cNvPr id="659560" name="Text Box 104"/>
          <p:cNvSpPr txBox="1">
            <a:spLocks noChangeArrowheads="1"/>
          </p:cNvSpPr>
          <p:nvPr/>
        </p:nvSpPr>
        <p:spPr bwMode="auto">
          <a:xfrm>
            <a:off x="113838038" y="1091104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Downstream</a:t>
            </a:r>
            <a:endParaRPr lang="en-US" b="0" dirty="0">
              <a:solidFill>
                <a:prstClr val="black"/>
              </a:solidFill>
              <a:latin typeface="Arial" pitchFamily="34" charset="0"/>
              <a:cs typeface="Arial" pitchFamily="34" charset="0"/>
            </a:endParaRPr>
          </a:p>
        </p:txBody>
      </p:sp>
      <p:sp>
        <p:nvSpPr>
          <p:cNvPr id="659561" name="Text Box 105"/>
          <p:cNvSpPr txBox="1">
            <a:spLocks noChangeArrowheads="1"/>
          </p:cNvSpPr>
          <p:nvPr/>
        </p:nvSpPr>
        <p:spPr bwMode="auto">
          <a:xfrm>
            <a:off x="105837038" y="1091104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Upstream</a:t>
            </a:r>
            <a:endParaRPr lang="en-US" b="0" dirty="0">
              <a:solidFill>
                <a:prstClr val="black"/>
              </a:solidFill>
              <a:latin typeface="Arial" pitchFamily="34" charset="0"/>
              <a:cs typeface="Arial" pitchFamily="34" charset="0"/>
            </a:endParaRPr>
          </a:p>
        </p:txBody>
      </p:sp>
      <p:sp>
        <p:nvSpPr>
          <p:cNvPr id="659562" name="Line 106"/>
          <p:cNvSpPr>
            <a:spLocks noChangeShapeType="1"/>
          </p:cNvSpPr>
          <p:nvPr/>
        </p:nvSpPr>
        <p:spPr bwMode="auto">
          <a:xfrm flipV="1">
            <a:off x="106718100" y="107403900"/>
            <a:ext cx="0" cy="571500"/>
          </a:xfrm>
          <a:prstGeom prst="line">
            <a:avLst/>
          </a:prstGeom>
          <a:noFill/>
          <a:ln w="28575" algn="ctr">
            <a:solidFill>
              <a:srgbClr val="0099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563" name="Text Box 107"/>
          <p:cNvSpPr txBox="1">
            <a:spLocks noChangeArrowheads="1"/>
          </p:cNvSpPr>
          <p:nvPr/>
        </p:nvSpPr>
        <p:spPr bwMode="auto">
          <a:xfrm>
            <a:off x="105689400" y="107061000"/>
            <a:ext cx="2819400" cy="671513"/>
          </a:xfrm>
          <a:prstGeom prst="rect">
            <a:avLst/>
          </a:prstGeom>
          <a:noFill/>
          <a:ln w="9525" algn="ctr">
            <a:noFill/>
            <a:miter lim="800000"/>
            <a:headEnd/>
            <a:tailEnd/>
          </a:ln>
        </p:spPr>
        <p:txBody>
          <a:bodyPr>
            <a:spAutoFit/>
          </a:bodyPr>
          <a:lstStyle/>
          <a:p>
            <a:pPr algn="ctr" eaLnBrk="1" hangingPunct="1"/>
            <a:r>
              <a:rPr lang="en-US" sz="2000" b="0" dirty="0">
                <a:solidFill>
                  <a:srgbClr val="009900"/>
                </a:solidFill>
                <a:latin typeface="Tahoma" pitchFamily="34" charset="0"/>
                <a:cs typeface="Arial" pitchFamily="34" charset="0"/>
              </a:rPr>
              <a:t>Socio-Ecological</a:t>
            </a:r>
          </a:p>
          <a:p>
            <a:pPr eaLnBrk="1" hangingPunct="1"/>
            <a:endParaRPr lang="en-US" b="0" dirty="0">
              <a:solidFill>
                <a:prstClr val="black"/>
              </a:solidFill>
              <a:latin typeface="Arial" pitchFamily="34" charset="0"/>
              <a:cs typeface="Arial" pitchFamily="34" charset="0"/>
            </a:endParaRPr>
          </a:p>
        </p:txBody>
      </p:sp>
      <p:sp>
        <p:nvSpPr>
          <p:cNvPr id="659564" name="Line 108"/>
          <p:cNvSpPr>
            <a:spLocks noChangeShapeType="1"/>
          </p:cNvSpPr>
          <p:nvPr/>
        </p:nvSpPr>
        <p:spPr bwMode="auto">
          <a:xfrm flipV="1">
            <a:off x="114147600" y="107403900"/>
            <a:ext cx="0" cy="571500"/>
          </a:xfrm>
          <a:prstGeom prst="line">
            <a:avLst/>
          </a:prstGeom>
          <a:noFill/>
          <a:ln w="28575" algn="ctr">
            <a:solidFill>
              <a:srgbClr val="FF00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565" name="Text Box 109"/>
          <p:cNvSpPr txBox="1">
            <a:spLocks noChangeArrowheads="1"/>
          </p:cNvSpPr>
          <p:nvPr/>
        </p:nvSpPr>
        <p:spPr bwMode="auto">
          <a:xfrm>
            <a:off x="112776000" y="107061000"/>
            <a:ext cx="2628900" cy="396875"/>
          </a:xfrm>
          <a:prstGeom prst="rect">
            <a:avLst/>
          </a:prstGeom>
          <a:noFill/>
          <a:ln w="9525" algn="ctr">
            <a:noFill/>
            <a:miter lim="800000"/>
            <a:headEnd/>
            <a:tailEnd/>
          </a:ln>
        </p:spPr>
        <p:txBody>
          <a:bodyPr>
            <a:spAutoFit/>
          </a:bodyPr>
          <a:lstStyle/>
          <a:p>
            <a:pPr algn="ctr" eaLnBrk="1" hangingPunct="1"/>
            <a:r>
              <a:rPr lang="en-US" sz="2000" b="0" dirty="0">
                <a:solidFill>
                  <a:srgbClr val="FF0000"/>
                </a:solidFill>
                <a:latin typeface="Tahoma" pitchFamily="34" charset="0"/>
                <a:cs typeface="Arial" pitchFamily="34" charset="0"/>
              </a:rPr>
              <a:t>Medical Model</a:t>
            </a:r>
            <a:endParaRPr lang="en-US" b="0" dirty="0">
              <a:solidFill>
                <a:prstClr val="black"/>
              </a:solidFill>
              <a:latin typeface="Arial" pitchFamily="34" charset="0"/>
              <a:cs typeface="Arial" pitchFamily="34" charset="0"/>
            </a:endParaRPr>
          </a:p>
        </p:txBody>
      </p:sp>
      <p:sp>
        <p:nvSpPr>
          <p:cNvPr id="659566" name="Rectangle 110"/>
          <p:cNvSpPr>
            <a:spLocks noChangeArrowheads="1"/>
          </p:cNvSpPr>
          <p:nvPr/>
        </p:nvSpPr>
        <p:spPr bwMode="auto">
          <a:xfrm>
            <a:off x="105722738" y="107988100"/>
            <a:ext cx="4652962" cy="5600700"/>
          </a:xfrm>
          <a:prstGeom prst="rect">
            <a:avLst/>
          </a:prstGeom>
          <a:noFill/>
          <a:ln w="34925" algn="ctr">
            <a:solidFill>
              <a:srgbClr val="0099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567" name="Text Box 111"/>
          <p:cNvSpPr txBox="1">
            <a:spLocks noChangeArrowheads="1"/>
          </p:cNvSpPr>
          <p:nvPr/>
        </p:nvSpPr>
        <p:spPr bwMode="auto">
          <a:xfrm>
            <a:off x="108775500" y="106832400"/>
            <a:ext cx="3543300" cy="914400"/>
          </a:xfrm>
          <a:prstGeom prst="rect">
            <a:avLst/>
          </a:prstGeom>
          <a:gradFill rotWithShape="1">
            <a:gsLst>
              <a:gs pos="0">
                <a:srgbClr val="FFFFFF"/>
              </a:gs>
              <a:gs pos="100000">
                <a:srgbClr val="FFCC99"/>
              </a:gs>
            </a:gsLst>
            <a:path path="shape">
              <a:fillToRect l="50000" t="50000" r="50000" b="50000"/>
            </a:path>
          </a:gradFill>
          <a:ln w="9525" algn="in">
            <a:solidFill>
              <a:srgbClr val="FF6600"/>
            </a:solidFill>
            <a:miter lim="800000"/>
            <a:headEnd/>
            <a:tailEnd/>
          </a:ln>
        </p:spPr>
        <p:txBody>
          <a:bodyPr lIns="36576" tIns="36576" rIns="36576" bIns="36576"/>
          <a:lstStyle/>
          <a:p>
            <a:pPr algn="ctr" eaLnBrk="1" hangingPunct="1"/>
            <a:r>
              <a:rPr lang="en-US" sz="2400" b="0" dirty="0">
                <a:solidFill>
                  <a:srgbClr val="000000"/>
                </a:solidFill>
                <a:latin typeface="Tahoma" pitchFamily="34" charset="0"/>
                <a:cs typeface="Arial" pitchFamily="34" charset="0"/>
              </a:rPr>
              <a:t>A Framework for Health Equity</a:t>
            </a:r>
            <a:endParaRPr lang="en-US" b="0" dirty="0">
              <a:solidFill>
                <a:prstClr val="black"/>
              </a:solidFill>
              <a:latin typeface="Arial" pitchFamily="34" charset="0"/>
              <a:cs typeface="Arial" pitchFamily="34" charset="0"/>
            </a:endParaRPr>
          </a:p>
        </p:txBody>
      </p:sp>
      <p:sp>
        <p:nvSpPr>
          <p:cNvPr id="659568" name="Text Box 112"/>
          <p:cNvSpPr txBox="1">
            <a:spLocks noChangeArrowheads="1"/>
          </p:cNvSpPr>
          <p:nvPr/>
        </p:nvSpPr>
        <p:spPr bwMode="auto">
          <a:xfrm>
            <a:off x="105989438" y="1102296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Discriminatory </a:t>
            </a:r>
          </a:p>
          <a:p>
            <a:pPr algn="ctr" eaLnBrk="1" hangingPunct="1"/>
            <a:r>
              <a:rPr lang="en-US" sz="1200" b="0" dirty="0">
                <a:solidFill>
                  <a:srgbClr val="000000"/>
                </a:solidFill>
                <a:latin typeface="Arial" pitchFamily="34" charset="0"/>
                <a:cs typeface="Arial" pitchFamily="34" charset="0"/>
              </a:rPr>
              <a:t>Beliefs (Isms)</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Race</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Class</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Gender</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Immigration  status</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National origin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Sexual </a:t>
            </a:r>
            <a:endParaRPr lang="en-US" sz="1100" b="0" dirty="0">
              <a:solidFill>
                <a:srgbClr val="000000"/>
              </a:solidFill>
              <a:latin typeface="Times New Roman" pitchFamily="18" charset="0"/>
              <a:cs typeface="Arial" pitchFamily="34" charset="0"/>
            </a:endParaRPr>
          </a:p>
          <a:p>
            <a:pPr eaLnBrk="1" hangingPunct="1"/>
            <a:r>
              <a:rPr lang="en-US" sz="1100" b="0" dirty="0">
                <a:solidFill>
                  <a:srgbClr val="000000"/>
                </a:solidFill>
                <a:latin typeface="Arial" pitchFamily="34" charset="0"/>
                <a:cs typeface="Arial" pitchFamily="34" charset="0"/>
              </a:rPr>
              <a:t>      orientation</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Disability</a:t>
            </a:r>
            <a:endParaRPr lang="en-US" b="0" dirty="0">
              <a:solidFill>
                <a:prstClr val="black"/>
              </a:solidFill>
              <a:latin typeface="Arial" pitchFamily="34" charset="0"/>
              <a:cs typeface="Arial" pitchFamily="34" charset="0"/>
            </a:endParaRPr>
          </a:p>
        </p:txBody>
      </p:sp>
      <p:sp>
        <p:nvSpPr>
          <p:cNvPr id="659569" name="AutoShape 113"/>
          <p:cNvSpPr>
            <a:spLocks noChangeArrowheads="1"/>
          </p:cNvSpPr>
          <p:nvPr/>
        </p:nvSpPr>
        <p:spPr bwMode="auto">
          <a:xfrm>
            <a:off x="107246738" y="1109154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70" name="Text Box 114"/>
          <p:cNvSpPr txBox="1">
            <a:spLocks noChangeArrowheads="1"/>
          </p:cNvSpPr>
          <p:nvPr/>
        </p:nvSpPr>
        <p:spPr bwMode="auto">
          <a:xfrm>
            <a:off x="107589638" y="110229650"/>
            <a:ext cx="1257300" cy="201295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Institutional Power</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Corporations &amp; other      businesses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Government agencies</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Schools</a:t>
            </a:r>
            <a:endParaRPr lang="en-US" b="0" dirty="0">
              <a:solidFill>
                <a:prstClr val="black"/>
              </a:solidFill>
              <a:latin typeface="Arial" pitchFamily="34" charset="0"/>
              <a:cs typeface="Arial" pitchFamily="34" charset="0"/>
            </a:endParaRPr>
          </a:p>
        </p:txBody>
      </p:sp>
      <p:sp>
        <p:nvSpPr>
          <p:cNvPr id="659571" name="Text Box 115"/>
          <p:cNvSpPr txBox="1">
            <a:spLocks noChangeArrowheads="1"/>
          </p:cNvSpPr>
          <p:nvPr/>
        </p:nvSpPr>
        <p:spPr bwMode="auto">
          <a:xfrm>
            <a:off x="109189838" y="110229650"/>
            <a:ext cx="1257300" cy="20701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Social</a:t>
            </a:r>
          </a:p>
          <a:p>
            <a:pPr algn="ctr" eaLnBrk="1" hangingPunct="1"/>
            <a:r>
              <a:rPr lang="en-US" sz="1200" b="0" dirty="0">
                <a:solidFill>
                  <a:srgbClr val="000000"/>
                </a:solidFill>
                <a:latin typeface="Arial" pitchFamily="34" charset="0"/>
                <a:cs typeface="Arial" pitchFamily="34" charset="0"/>
              </a:rPr>
              <a:t>Inequities</a:t>
            </a:r>
            <a:endParaRPr lang="en-US" sz="900" b="0" dirty="0">
              <a:solidFill>
                <a:srgbClr val="000000"/>
              </a:solidFill>
              <a:latin typeface="Arial" pitchFamily="34" charset="0"/>
              <a:cs typeface="Arial" pitchFamily="34" charset="0"/>
            </a:endParaRPr>
          </a:p>
          <a:p>
            <a:pPr eaLnBrk="1" hangingPunct="1"/>
            <a:endParaRPr lang="en-US" sz="13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Neighborhood conditions</a:t>
            </a:r>
          </a:p>
          <a:p>
            <a:pPr eaLnBrk="1" hangingPunct="1"/>
            <a:r>
              <a:rPr lang="en-US" sz="1100" b="0" dirty="0">
                <a:solidFill>
                  <a:srgbClr val="000000"/>
                </a:solidFill>
                <a:latin typeface="Arial" pitchFamily="34" charset="0"/>
                <a:cs typeface="Arial" pitchFamily="34" charset="0"/>
              </a:rPr>
              <a:t>        - Social</a:t>
            </a:r>
          </a:p>
          <a:p>
            <a:pPr eaLnBrk="1" hangingPunct="1"/>
            <a:r>
              <a:rPr lang="en-US" sz="1100" b="0" dirty="0">
                <a:solidFill>
                  <a:srgbClr val="000000"/>
                </a:solidFill>
                <a:latin typeface="Arial" pitchFamily="34" charset="0"/>
                <a:cs typeface="Arial" pitchFamily="34" charset="0"/>
              </a:rPr>
              <a:t>        - Physical</a:t>
            </a: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Residential segregation</a:t>
            </a:r>
            <a:endParaRPr lang="en-US" sz="1100" b="0" dirty="0">
              <a:solidFill>
                <a:srgbClr val="000000"/>
              </a:solidFill>
              <a:latin typeface="Times New Roman" pitchFamily="18" charset="0"/>
              <a:cs typeface="Arial" pitchFamily="34" charset="0"/>
            </a:endParaRPr>
          </a:p>
          <a:p>
            <a:pPr lvl="1" eaLnBrk="1" hangingPunct="1">
              <a:buSzPts val="1000"/>
              <a:buFont typeface="Symbol" pitchFamily="18" charset="2"/>
              <a:buChar char="·"/>
            </a:pPr>
            <a:r>
              <a:rPr lang="en-US" sz="1100" b="0" dirty="0">
                <a:solidFill>
                  <a:srgbClr val="000000"/>
                </a:solidFill>
                <a:latin typeface="Arial" pitchFamily="34" charset="0"/>
                <a:cs typeface="Arial" pitchFamily="34" charset="0"/>
              </a:rPr>
              <a:t>Workplace conditions</a:t>
            </a:r>
            <a:endParaRPr lang="en-US" b="0" dirty="0">
              <a:solidFill>
                <a:prstClr val="black"/>
              </a:solidFill>
              <a:latin typeface="Arial" pitchFamily="34" charset="0"/>
              <a:cs typeface="Arial" pitchFamily="34" charset="0"/>
            </a:endParaRPr>
          </a:p>
        </p:txBody>
      </p:sp>
      <p:sp>
        <p:nvSpPr>
          <p:cNvPr id="659572" name="Text Box 116"/>
          <p:cNvSpPr txBox="1">
            <a:spLocks noChangeArrowheads="1"/>
          </p:cNvSpPr>
          <p:nvPr/>
        </p:nvSpPr>
        <p:spPr bwMode="auto">
          <a:xfrm>
            <a:off x="110790038" y="1102296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Risk Factors &amp;</a:t>
            </a:r>
          </a:p>
          <a:p>
            <a:pPr algn="ctr" eaLnBrk="1" hangingPunct="1"/>
            <a:r>
              <a:rPr lang="en-US" sz="1200" b="0" dirty="0">
                <a:solidFill>
                  <a:srgbClr val="000000"/>
                </a:solidFill>
                <a:latin typeface="Arial" pitchFamily="34" charset="0"/>
                <a:cs typeface="Arial" pitchFamily="34" charset="0"/>
              </a:rPr>
              <a:t>Behaviors</a:t>
            </a:r>
          </a:p>
          <a:p>
            <a:pPr algn="ctr" eaLnBrk="1" hangingPunct="1"/>
            <a:endParaRPr lang="en-US" sz="12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Smoking</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Nutrition</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Physical </a:t>
            </a:r>
          </a:p>
          <a:p>
            <a:pPr eaLnBrk="1" hangingPunct="1"/>
            <a:r>
              <a:rPr lang="en-US" sz="1100" b="0" dirty="0">
                <a:solidFill>
                  <a:srgbClr val="000000"/>
                </a:solidFill>
                <a:latin typeface="Arial" pitchFamily="34" charset="0"/>
                <a:cs typeface="Arial" pitchFamily="34" charset="0"/>
              </a:rPr>
              <a:t>      activity</a:t>
            </a: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Violence</a:t>
            </a:r>
            <a:endParaRPr lang="en-US" sz="1100" b="0" dirty="0">
              <a:solidFill>
                <a:srgbClr val="000000"/>
              </a:solidFill>
              <a:latin typeface="Times New Roman" pitchFamily="18" charset="0"/>
              <a:cs typeface="Arial" pitchFamily="34" charset="0"/>
            </a:endParaRPr>
          </a:p>
          <a:p>
            <a:pPr eaLnBrk="1" hangingPunct="1">
              <a:buSzPts val="1000"/>
              <a:buFont typeface="Symbol" pitchFamily="18" charset="2"/>
              <a:buChar char="·"/>
            </a:pPr>
            <a:r>
              <a:rPr lang="en-US" sz="1100" b="0" dirty="0">
                <a:solidFill>
                  <a:srgbClr val="000000"/>
                </a:solidFill>
                <a:latin typeface="Arial" pitchFamily="34" charset="0"/>
                <a:cs typeface="Arial" pitchFamily="34" charset="0"/>
              </a:rPr>
              <a:t>Chronic Stress</a:t>
            </a:r>
            <a:endParaRPr lang="en-US" b="0" dirty="0">
              <a:solidFill>
                <a:prstClr val="black"/>
              </a:solidFill>
              <a:latin typeface="Arial" pitchFamily="34" charset="0"/>
              <a:cs typeface="Arial" pitchFamily="34" charset="0"/>
            </a:endParaRPr>
          </a:p>
        </p:txBody>
      </p:sp>
      <p:sp>
        <p:nvSpPr>
          <p:cNvPr id="659573" name="Text Box 117"/>
          <p:cNvSpPr txBox="1">
            <a:spLocks noChangeArrowheads="1"/>
          </p:cNvSpPr>
          <p:nvPr/>
        </p:nvSpPr>
        <p:spPr bwMode="auto">
          <a:xfrm>
            <a:off x="112390238" y="110229650"/>
            <a:ext cx="13716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Disease </a:t>
            </a:r>
          </a:p>
          <a:p>
            <a:pPr algn="ctr" eaLnBrk="1" hangingPunct="1"/>
            <a:r>
              <a:rPr lang="en-US" sz="1200" b="0" dirty="0">
                <a:solidFill>
                  <a:srgbClr val="000000"/>
                </a:solidFill>
                <a:latin typeface="Arial" pitchFamily="34" charset="0"/>
                <a:cs typeface="Arial" pitchFamily="34" charset="0"/>
              </a:rPr>
              <a:t>&amp; Injury</a:t>
            </a: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Infectious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Chronic </a:t>
            </a:r>
          </a:p>
          <a:p>
            <a:pPr eaLnBrk="1" hangingPunct="1"/>
            <a:r>
              <a:rPr lang="en-US" sz="1200" b="0" dirty="0">
                <a:solidFill>
                  <a:srgbClr val="000000"/>
                </a:solidFill>
                <a:latin typeface="Arial" pitchFamily="34" charset="0"/>
                <a:cs typeface="Arial" pitchFamily="34" charset="0"/>
              </a:rPr>
              <a:t>      disease</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Injury (intentional &amp; unintentional</a:t>
            </a:r>
            <a:r>
              <a:rPr lang="en-US" sz="1300" b="0" dirty="0">
                <a:solidFill>
                  <a:srgbClr val="000000"/>
                </a:solidFill>
                <a:latin typeface="Arial" pitchFamily="34" charset="0"/>
                <a:cs typeface="Arial" pitchFamily="34" charset="0"/>
              </a:rPr>
              <a:t>)</a:t>
            </a:r>
            <a:endParaRPr lang="en-US" b="0" dirty="0">
              <a:solidFill>
                <a:prstClr val="black"/>
              </a:solidFill>
              <a:latin typeface="Arial" pitchFamily="34" charset="0"/>
              <a:cs typeface="Arial" pitchFamily="34" charset="0"/>
            </a:endParaRPr>
          </a:p>
        </p:txBody>
      </p:sp>
      <p:sp>
        <p:nvSpPr>
          <p:cNvPr id="659574" name="Text Box 118"/>
          <p:cNvSpPr txBox="1">
            <a:spLocks noChangeArrowheads="1"/>
          </p:cNvSpPr>
          <p:nvPr/>
        </p:nvSpPr>
        <p:spPr bwMode="auto">
          <a:xfrm>
            <a:off x="114104738" y="110229650"/>
            <a:ext cx="1257300" cy="1828800"/>
          </a:xfrm>
          <a:prstGeom prst="rect">
            <a:avLst/>
          </a:prstGeom>
          <a:noFill/>
          <a:ln w="9525" algn="in">
            <a:solidFill>
              <a:srgbClr val="000000"/>
            </a:solidFill>
            <a:miter lim="800000"/>
            <a:headEnd/>
            <a:tailEnd/>
          </a:ln>
        </p:spPr>
        <p:txBody>
          <a:bodyPr lIns="36576" tIns="36576" rIns="36576" bIns="36576"/>
          <a:lstStyle/>
          <a:p>
            <a:pPr algn="ctr" eaLnBrk="1" hangingPunct="1"/>
            <a:r>
              <a:rPr lang="en-US" sz="1200" b="0" dirty="0">
                <a:solidFill>
                  <a:srgbClr val="000000"/>
                </a:solidFill>
                <a:latin typeface="Arial" pitchFamily="34" charset="0"/>
                <a:cs typeface="Arial" pitchFamily="34" charset="0"/>
              </a:rPr>
              <a:t>Mortality</a:t>
            </a:r>
          </a:p>
          <a:p>
            <a:pPr eaLnBrk="1" hangingPunct="1"/>
            <a:endParaRPr lang="en-US" sz="1000" b="0" dirty="0">
              <a:solidFill>
                <a:srgbClr val="000000"/>
              </a:solidFill>
              <a:latin typeface="Arial" pitchFamily="34" charset="0"/>
              <a:cs typeface="Arial" pitchFamily="34" charset="0"/>
            </a:endParaRPr>
          </a:p>
          <a:p>
            <a:pPr eaLnBrk="1" hangingPunct="1"/>
            <a:endParaRPr lang="en-US" sz="1000" b="0" dirty="0">
              <a:solidFill>
                <a:srgbClr val="000000"/>
              </a:solidFill>
              <a:latin typeface="Arial" pitchFamily="34" charset="0"/>
              <a:cs typeface="Arial" pitchFamily="34" charset="0"/>
            </a:endParaRP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Infant </a:t>
            </a:r>
          </a:p>
          <a:p>
            <a:pPr eaLnBrk="1" hangingPunct="1"/>
            <a:r>
              <a:rPr lang="en-US" sz="1200" b="0" dirty="0">
                <a:solidFill>
                  <a:srgbClr val="000000"/>
                </a:solidFill>
                <a:latin typeface="Arial" pitchFamily="34" charset="0"/>
                <a:cs typeface="Arial" pitchFamily="34" charset="0"/>
              </a:rPr>
              <a:t>      mortality</a:t>
            </a:r>
          </a:p>
          <a:p>
            <a:pPr eaLnBrk="1" hangingPunct="1">
              <a:buSzPts val="1000"/>
              <a:buFont typeface="Symbol" pitchFamily="18" charset="2"/>
              <a:buChar char="·"/>
            </a:pPr>
            <a:r>
              <a:rPr lang="en-US" sz="1200" b="0" dirty="0">
                <a:solidFill>
                  <a:srgbClr val="000000"/>
                </a:solidFill>
                <a:latin typeface="Arial" pitchFamily="34" charset="0"/>
                <a:cs typeface="Arial" pitchFamily="34" charset="0"/>
              </a:rPr>
              <a:t>Life </a:t>
            </a:r>
            <a:endParaRPr lang="en-US" sz="1200" b="0" dirty="0">
              <a:solidFill>
                <a:srgbClr val="000000"/>
              </a:solidFill>
              <a:latin typeface="Times New Roman" pitchFamily="18" charset="0"/>
              <a:cs typeface="Arial" pitchFamily="34" charset="0"/>
            </a:endParaRPr>
          </a:p>
          <a:p>
            <a:pPr eaLnBrk="1" hangingPunct="1"/>
            <a:r>
              <a:rPr lang="en-US" sz="1200" b="0" dirty="0">
                <a:solidFill>
                  <a:srgbClr val="000000"/>
                </a:solidFill>
                <a:latin typeface="Arial" pitchFamily="34" charset="0"/>
                <a:cs typeface="Arial" pitchFamily="34" charset="0"/>
              </a:rPr>
              <a:t>      expectancy</a:t>
            </a:r>
            <a:endParaRPr lang="en-US" b="0" dirty="0">
              <a:solidFill>
                <a:prstClr val="black"/>
              </a:solidFill>
              <a:latin typeface="Arial" pitchFamily="34" charset="0"/>
              <a:cs typeface="Arial" pitchFamily="34" charset="0"/>
            </a:endParaRPr>
          </a:p>
        </p:txBody>
      </p:sp>
      <p:sp>
        <p:nvSpPr>
          <p:cNvPr id="659575" name="AutoShape 119"/>
          <p:cNvSpPr>
            <a:spLocks noChangeArrowheads="1"/>
          </p:cNvSpPr>
          <p:nvPr/>
        </p:nvSpPr>
        <p:spPr bwMode="auto">
          <a:xfrm>
            <a:off x="108846938" y="1109154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76" name="AutoShape 120"/>
          <p:cNvSpPr>
            <a:spLocks noChangeArrowheads="1"/>
          </p:cNvSpPr>
          <p:nvPr/>
        </p:nvSpPr>
        <p:spPr bwMode="auto">
          <a:xfrm>
            <a:off x="110447138" y="1109154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77" name="AutoShape 121"/>
          <p:cNvSpPr>
            <a:spLocks noChangeArrowheads="1"/>
          </p:cNvSpPr>
          <p:nvPr/>
        </p:nvSpPr>
        <p:spPr bwMode="auto">
          <a:xfrm>
            <a:off x="112047338" y="1109154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78" name="AutoShape 122"/>
          <p:cNvSpPr>
            <a:spLocks noChangeArrowheads="1"/>
          </p:cNvSpPr>
          <p:nvPr/>
        </p:nvSpPr>
        <p:spPr bwMode="auto">
          <a:xfrm>
            <a:off x="113761838" y="110915450"/>
            <a:ext cx="342900" cy="342900"/>
          </a:xfrm>
          <a:prstGeom prst="rightArrow">
            <a:avLst>
              <a:gd name="adj1" fmla="val 50000"/>
              <a:gd name="adj2" fmla="val 25000"/>
            </a:avLst>
          </a:prstGeom>
          <a:solidFill>
            <a:srgbClr val="000000"/>
          </a:solid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79" name="Line 123"/>
          <p:cNvSpPr>
            <a:spLocks noChangeShapeType="1"/>
          </p:cNvSpPr>
          <p:nvPr/>
        </p:nvSpPr>
        <p:spPr bwMode="auto">
          <a:xfrm>
            <a:off x="105989438" y="110686850"/>
            <a:ext cx="1257300" cy="0"/>
          </a:xfrm>
          <a:prstGeom prst="line">
            <a:avLst/>
          </a:prstGeom>
          <a:noFill/>
          <a:ln w="9525">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0" name="Line 124"/>
          <p:cNvSpPr>
            <a:spLocks noChangeShapeType="1"/>
          </p:cNvSpPr>
          <p:nvPr/>
        </p:nvSpPr>
        <p:spPr bwMode="auto">
          <a:xfrm>
            <a:off x="107589638" y="1106868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1" name="Line 125"/>
          <p:cNvSpPr>
            <a:spLocks noChangeShapeType="1"/>
          </p:cNvSpPr>
          <p:nvPr/>
        </p:nvSpPr>
        <p:spPr bwMode="auto">
          <a:xfrm>
            <a:off x="109177138" y="1106995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2" name="Line 126"/>
          <p:cNvSpPr>
            <a:spLocks noChangeShapeType="1"/>
          </p:cNvSpPr>
          <p:nvPr/>
        </p:nvSpPr>
        <p:spPr bwMode="auto">
          <a:xfrm>
            <a:off x="110790038" y="1106868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3" name="Line 127"/>
          <p:cNvSpPr>
            <a:spLocks noChangeShapeType="1"/>
          </p:cNvSpPr>
          <p:nvPr/>
        </p:nvSpPr>
        <p:spPr bwMode="auto">
          <a:xfrm>
            <a:off x="112390238" y="110686850"/>
            <a:ext cx="13716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4" name="Line 128"/>
          <p:cNvSpPr>
            <a:spLocks noChangeShapeType="1"/>
          </p:cNvSpPr>
          <p:nvPr/>
        </p:nvSpPr>
        <p:spPr bwMode="auto">
          <a:xfrm>
            <a:off x="114104738" y="110686850"/>
            <a:ext cx="1257300" cy="0"/>
          </a:xfrm>
          <a:prstGeom prst="line">
            <a:avLst/>
          </a:prstGeom>
          <a:noFill/>
          <a:ln w="9525" algn="ctr">
            <a:solidFill>
              <a:srgbClr val="000000"/>
            </a:solidFill>
            <a:round/>
            <a:headEnd/>
            <a:tailEnd/>
          </a:ln>
        </p:spPr>
        <p:txBody>
          <a:bodyPr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85" name="Text Box 129"/>
          <p:cNvSpPr txBox="1">
            <a:spLocks noChangeArrowheads="1"/>
          </p:cNvSpPr>
          <p:nvPr/>
        </p:nvSpPr>
        <p:spPr bwMode="auto">
          <a:xfrm>
            <a:off x="106018013" y="112364838"/>
            <a:ext cx="1314450" cy="366712"/>
          </a:xfrm>
          <a:prstGeom prst="rect">
            <a:avLst/>
          </a:prstGeom>
          <a:solidFill>
            <a:srgbClr val="FFFFFF"/>
          </a:solidFill>
          <a:ln w="0" algn="in">
            <a:noFill/>
            <a:miter lim="800000"/>
            <a:headEnd/>
            <a:tailEnd/>
          </a:ln>
        </p:spPr>
        <p:txBody>
          <a:bodyPr lIns="36195" tIns="36195" rIns="36195" bIns="36195"/>
          <a:lstStyle/>
          <a:p>
            <a:pPr eaLnBrk="1" hangingPunct="1"/>
            <a:r>
              <a:rPr lang="en-US" sz="1100" b="0" dirty="0">
                <a:solidFill>
                  <a:srgbClr val="000000"/>
                </a:solidFill>
                <a:latin typeface="Arial" pitchFamily="34" charset="0"/>
                <a:cs typeface="Arial" pitchFamily="34" charset="0"/>
              </a:rPr>
              <a:t>SOCIAL FACTORS</a:t>
            </a:r>
            <a:endParaRPr lang="en-US" b="0" dirty="0">
              <a:solidFill>
                <a:prstClr val="black"/>
              </a:solidFill>
              <a:latin typeface="Arial" pitchFamily="34" charset="0"/>
              <a:cs typeface="Arial" pitchFamily="34" charset="0"/>
            </a:endParaRPr>
          </a:p>
        </p:txBody>
      </p:sp>
      <p:sp>
        <p:nvSpPr>
          <p:cNvPr id="659586" name="Text Box 130"/>
          <p:cNvSpPr txBox="1">
            <a:spLocks noChangeArrowheads="1"/>
          </p:cNvSpPr>
          <p:nvPr/>
        </p:nvSpPr>
        <p:spPr bwMode="auto">
          <a:xfrm>
            <a:off x="105989438" y="108919963"/>
            <a:ext cx="9372600" cy="1081087"/>
          </a:xfrm>
          <a:prstGeom prst="rect">
            <a:avLst/>
          </a:prstGeom>
          <a:gradFill rotWithShape="1">
            <a:gsLst>
              <a:gs pos="0">
                <a:srgbClr val="FFFFFF">
                  <a:alpha val="10001"/>
                </a:srgbClr>
              </a:gs>
              <a:gs pos="100000">
                <a:srgbClr val="99CCFF"/>
              </a:gs>
            </a:gsLst>
            <a:path path="shape">
              <a:fillToRect l="50000" t="50000" r="50000" b="50000"/>
            </a:path>
          </a:gradFill>
          <a:ln w="0" algn="in">
            <a:solidFill>
              <a:srgbClr val="99CCFF"/>
            </a:solidFill>
            <a:miter lim="800000"/>
            <a:headEnd/>
            <a:tailEnd/>
          </a:ln>
        </p:spPr>
        <p:txBody>
          <a:bodyPr lIns="36195" tIns="36195" rIns="36195" bIns="36195"/>
          <a:lstStyle/>
          <a:p>
            <a:pPr eaLnBrk="1" hangingPunct="1"/>
            <a:r>
              <a:rPr lang="en-US" sz="1600" b="0" dirty="0">
                <a:solidFill>
                  <a:srgbClr val="000000"/>
                </a:solidFill>
                <a:latin typeface="Arial" pitchFamily="34" charset="0"/>
                <a:cs typeface="Arial" pitchFamily="34" charset="0"/>
              </a:rPr>
              <a:t>	   	 </a:t>
            </a:r>
            <a:endParaRPr lang="en-US" b="0" dirty="0">
              <a:solidFill>
                <a:prstClr val="black"/>
              </a:solidFill>
              <a:latin typeface="Arial" pitchFamily="34" charset="0"/>
              <a:cs typeface="Arial" pitchFamily="34" charset="0"/>
            </a:endParaRPr>
          </a:p>
        </p:txBody>
      </p:sp>
      <p:sp>
        <p:nvSpPr>
          <p:cNvPr id="659587" name="Text Box 131"/>
          <p:cNvSpPr txBox="1">
            <a:spLocks noChangeArrowheads="1"/>
          </p:cNvSpPr>
          <p:nvPr/>
        </p:nvSpPr>
        <p:spPr bwMode="auto">
          <a:xfrm>
            <a:off x="114104738" y="112172750"/>
            <a:ext cx="1314450" cy="365125"/>
          </a:xfrm>
          <a:prstGeom prst="rect">
            <a:avLst/>
          </a:prstGeom>
          <a:solidFill>
            <a:srgbClr val="FFFFFF"/>
          </a:solidFill>
          <a:ln w="0" algn="in">
            <a:noFill/>
            <a:miter lim="800000"/>
            <a:headEnd/>
            <a:tailEnd/>
          </a:ln>
        </p:spPr>
        <p:txBody>
          <a:bodyPr lIns="36195" tIns="36195" rIns="36195" bIns="36195"/>
          <a:lstStyle/>
          <a:p>
            <a:pPr algn="ctr" eaLnBrk="1" hangingPunct="1"/>
            <a:r>
              <a:rPr lang="en-US" sz="1100" b="0" dirty="0">
                <a:solidFill>
                  <a:srgbClr val="000000"/>
                </a:solidFill>
                <a:latin typeface="Arial" pitchFamily="34" charset="0"/>
                <a:cs typeface="Arial" pitchFamily="34" charset="0"/>
              </a:rPr>
              <a:t>HEALTH STATUS</a:t>
            </a:r>
            <a:endParaRPr lang="en-US" b="0" dirty="0">
              <a:solidFill>
                <a:prstClr val="black"/>
              </a:solidFill>
              <a:latin typeface="Arial" pitchFamily="34" charset="0"/>
              <a:cs typeface="Arial" pitchFamily="34" charset="0"/>
            </a:endParaRPr>
          </a:p>
        </p:txBody>
      </p:sp>
      <p:sp>
        <p:nvSpPr>
          <p:cNvPr id="659588" name="AutoShape 132"/>
          <p:cNvSpPr>
            <a:spLocks noChangeArrowheads="1"/>
          </p:cNvSpPr>
          <p:nvPr/>
        </p:nvSpPr>
        <p:spPr bwMode="auto">
          <a:xfrm rot="10800000">
            <a:off x="110561438" y="108286550"/>
            <a:ext cx="1771650" cy="1714500"/>
          </a:xfrm>
          <a:prstGeom prst="upArrow">
            <a:avLst>
              <a:gd name="adj1" fmla="val 50000"/>
              <a:gd name="adj2" fmla="val 50000"/>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89" name="Text Box 133"/>
          <p:cNvSpPr txBox="1">
            <a:spLocks noChangeArrowheads="1"/>
          </p:cNvSpPr>
          <p:nvPr/>
        </p:nvSpPr>
        <p:spPr bwMode="auto">
          <a:xfrm rot="-5400000">
            <a:off x="110875763" y="108618338"/>
            <a:ext cx="1200150" cy="685800"/>
          </a:xfrm>
          <a:prstGeom prst="rect">
            <a:avLst/>
          </a:prstGeom>
          <a:solidFill>
            <a:srgbClr val="FFFFFF"/>
          </a:solidFill>
          <a:ln w="0" algn="in">
            <a:noFill/>
            <a:miter lim="800000"/>
            <a:headEnd/>
            <a:tailEnd/>
          </a:ln>
        </p:spPr>
        <p:txBody>
          <a:bodyPr lIns="36195" tIns="36195" rIns="36195" bIns="36195"/>
          <a:lstStyle/>
          <a:p>
            <a:pPr algn="ctr" eaLnBrk="1" hangingPunct="1"/>
            <a:r>
              <a:rPr lang="en-US" sz="1200" b="0" dirty="0">
                <a:solidFill>
                  <a:srgbClr val="000000"/>
                </a:solidFill>
                <a:latin typeface="Arial" pitchFamily="34" charset="0"/>
                <a:cs typeface="Arial" pitchFamily="34" charset="0"/>
              </a:rPr>
              <a:t>INDIVIDUAL </a:t>
            </a:r>
          </a:p>
          <a:p>
            <a:pPr algn="ctr" eaLnBrk="1" hangingPunct="1"/>
            <a:r>
              <a:rPr lang="en-US" sz="1200" b="0" dirty="0">
                <a:solidFill>
                  <a:srgbClr val="000000"/>
                </a:solidFill>
                <a:latin typeface="Arial" pitchFamily="34" charset="0"/>
                <a:cs typeface="Arial" pitchFamily="34" charset="0"/>
              </a:rPr>
              <a:t>HEALTH </a:t>
            </a:r>
          </a:p>
          <a:p>
            <a:pPr algn="ctr" eaLnBrk="1" hangingPunct="1"/>
            <a:r>
              <a:rPr lang="en-US" sz="1200" b="0" dirty="0">
                <a:solidFill>
                  <a:srgbClr val="000000"/>
                </a:solidFill>
                <a:latin typeface="Arial" pitchFamily="34" charset="0"/>
                <a:cs typeface="Arial" pitchFamily="34" charset="0"/>
              </a:rPr>
              <a:t>KNOWLEDGE</a:t>
            </a:r>
            <a:endParaRPr lang="en-US" b="0" dirty="0">
              <a:solidFill>
                <a:prstClr val="black"/>
              </a:solidFill>
              <a:latin typeface="Arial" pitchFamily="34" charset="0"/>
              <a:cs typeface="Arial" pitchFamily="34" charset="0"/>
            </a:endParaRPr>
          </a:p>
        </p:txBody>
      </p:sp>
      <p:sp>
        <p:nvSpPr>
          <p:cNvPr id="659590" name="AutoShape 134"/>
          <p:cNvSpPr>
            <a:spLocks noChangeArrowheads="1"/>
          </p:cNvSpPr>
          <p:nvPr/>
        </p:nvSpPr>
        <p:spPr bwMode="auto">
          <a:xfrm rot="10800000">
            <a:off x="112504538" y="108400850"/>
            <a:ext cx="1257300" cy="1485900"/>
          </a:xfrm>
          <a:prstGeom prst="upArrow">
            <a:avLst>
              <a:gd name="adj1" fmla="val 50000"/>
              <a:gd name="adj2" fmla="val 59091"/>
            </a:avLst>
          </a:prstGeom>
          <a:solidFill>
            <a:srgbClr val="FFFFFF"/>
          </a:solidFill>
          <a:ln w="12700"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91" name="Text Box 135"/>
          <p:cNvSpPr txBox="1">
            <a:spLocks noChangeArrowheads="1"/>
          </p:cNvSpPr>
          <p:nvPr/>
        </p:nvSpPr>
        <p:spPr bwMode="auto">
          <a:xfrm rot="-5400000">
            <a:off x="112604550" y="109026325"/>
            <a:ext cx="1022350" cy="228600"/>
          </a:xfrm>
          <a:prstGeom prst="rect">
            <a:avLst/>
          </a:prstGeom>
          <a:solidFill>
            <a:srgbClr val="FFFFFF"/>
          </a:solidFill>
          <a:ln w="0" algn="in">
            <a:noFill/>
            <a:miter lim="800000"/>
            <a:headEnd/>
            <a:tailEnd/>
          </a:ln>
        </p:spPr>
        <p:txBody>
          <a:bodyPr lIns="36195" tIns="36195" rIns="36195" bIns="36195"/>
          <a:lstStyle/>
          <a:p>
            <a:pPr eaLnBrk="1" hangingPunct="1"/>
            <a:r>
              <a:rPr lang="en-US" sz="1200" b="0" dirty="0">
                <a:solidFill>
                  <a:srgbClr val="000000"/>
                </a:solidFill>
                <a:latin typeface="Arial" pitchFamily="34" charset="0"/>
                <a:cs typeface="Arial" pitchFamily="34" charset="0"/>
              </a:rPr>
              <a:t>GENETICS</a:t>
            </a:r>
            <a:endParaRPr lang="en-US" b="0" dirty="0">
              <a:solidFill>
                <a:prstClr val="black"/>
              </a:solidFill>
              <a:latin typeface="Arial" pitchFamily="34" charset="0"/>
              <a:cs typeface="Arial" pitchFamily="34" charset="0"/>
            </a:endParaRPr>
          </a:p>
        </p:txBody>
      </p:sp>
      <p:sp>
        <p:nvSpPr>
          <p:cNvPr id="659592" name="Rectangle 136"/>
          <p:cNvSpPr>
            <a:spLocks noChangeArrowheads="1"/>
          </p:cNvSpPr>
          <p:nvPr/>
        </p:nvSpPr>
        <p:spPr bwMode="auto">
          <a:xfrm>
            <a:off x="110561438" y="108119863"/>
            <a:ext cx="4914900" cy="5600700"/>
          </a:xfrm>
          <a:prstGeom prst="rect">
            <a:avLst/>
          </a:prstGeom>
          <a:noFill/>
          <a:ln w="34925" algn="ctr">
            <a:solidFill>
              <a:srgbClr val="FF00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593" name="AutoShape 137"/>
          <p:cNvSpPr>
            <a:spLocks noChangeArrowheads="1"/>
          </p:cNvSpPr>
          <p:nvPr/>
        </p:nvSpPr>
        <p:spPr bwMode="auto">
          <a:xfrm>
            <a:off x="111361538" y="112006063"/>
            <a:ext cx="1714500" cy="1600200"/>
          </a:xfrm>
          <a:prstGeom prst="upArrow">
            <a:avLst>
              <a:gd name="adj1" fmla="val 50000"/>
              <a:gd name="adj2" fmla="val 25000"/>
            </a:avLst>
          </a:prstGeom>
          <a:noFill/>
          <a:ln w="9525" algn="in">
            <a:solidFill>
              <a:srgbClr val="000000"/>
            </a:solidFill>
            <a:miter lim="800000"/>
            <a:headEnd/>
            <a:tailEnd/>
          </a:ln>
        </p:spPr>
        <p:txBody>
          <a:bodyPr lIns="36576" tIns="36576" rIns="36576" bIns="36576"/>
          <a:lstStyle/>
          <a:p>
            <a:pPr algn="ctr" eaLnBrk="1" hangingPunct="1"/>
            <a:endParaRPr lang="en-US" b="0" dirty="0">
              <a:solidFill>
                <a:prstClr val="black"/>
              </a:solidFill>
              <a:latin typeface="Arial" pitchFamily="34" charset="0"/>
              <a:cs typeface="Arial" pitchFamily="34" charset="0"/>
            </a:endParaRPr>
          </a:p>
        </p:txBody>
      </p:sp>
      <p:sp>
        <p:nvSpPr>
          <p:cNvPr id="659594" name="Text Box 138"/>
          <p:cNvSpPr txBox="1">
            <a:spLocks noChangeArrowheads="1"/>
          </p:cNvSpPr>
          <p:nvPr/>
        </p:nvSpPr>
        <p:spPr bwMode="auto">
          <a:xfrm>
            <a:off x="113499900" y="112585500"/>
            <a:ext cx="571500" cy="1028700"/>
          </a:xfrm>
          <a:prstGeom prst="rect">
            <a:avLst/>
          </a:prstGeom>
          <a:noFill/>
          <a:ln w="9525" algn="in">
            <a:noFill/>
            <a:miter lim="800000"/>
            <a:headEnd/>
            <a:tailEnd/>
          </a:ln>
        </p:spPr>
        <p:txBody>
          <a:bodyPr vert="eaVert" lIns="36576" tIns="36576" rIns="36576" bIns="36576"/>
          <a:lstStyle/>
          <a:p>
            <a:pPr eaLnBrk="1" hangingPunct="1"/>
            <a:endParaRPr lang="en-US" b="0" dirty="0">
              <a:solidFill>
                <a:prstClr val="black"/>
              </a:solidFill>
              <a:latin typeface="Arial" pitchFamily="34" charset="0"/>
              <a:cs typeface="Arial" pitchFamily="34" charset="0"/>
            </a:endParaRPr>
          </a:p>
        </p:txBody>
      </p:sp>
      <p:sp>
        <p:nvSpPr>
          <p:cNvPr id="659595" name="Text Box 139"/>
          <p:cNvSpPr txBox="1">
            <a:spLocks noChangeArrowheads="1"/>
          </p:cNvSpPr>
          <p:nvPr/>
        </p:nvSpPr>
        <p:spPr bwMode="auto">
          <a:xfrm rot="10800000">
            <a:off x="112014000" y="112242600"/>
            <a:ext cx="538163" cy="1265238"/>
          </a:xfrm>
          <a:prstGeom prst="rect">
            <a:avLst/>
          </a:prstGeom>
          <a:noFill/>
          <a:ln w="9525" algn="in">
            <a:noFill/>
            <a:miter lim="800000"/>
            <a:headEnd/>
            <a:tailEnd/>
          </a:ln>
        </p:spPr>
        <p:txBody>
          <a:bodyPr vert="eaVert" lIns="36576" tIns="36576" rIns="36576" bIns="36576"/>
          <a:lstStyle/>
          <a:p>
            <a:pPr algn="ctr" eaLnBrk="1" hangingPunct="1"/>
            <a:r>
              <a:rPr lang="en-US" sz="1200" b="0" dirty="0">
                <a:solidFill>
                  <a:srgbClr val="000000"/>
                </a:solidFill>
                <a:latin typeface="Arial Unicode MS" pitchFamily="34" charset="-128"/>
                <a:cs typeface="Arial" pitchFamily="34" charset="0"/>
              </a:rPr>
              <a:t>HEALTHCARE ACCESS</a:t>
            </a:r>
            <a:endParaRPr lang="en-US" b="0" dirty="0">
              <a:solidFill>
                <a:prstClr val="black"/>
              </a:solidFill>
              <a:latin typeface="Arial" pitchFamily="34" charset="0"/>
              <a:cs typeface="Arial" pitchFamily="34" charset="0"/>
            </a:endParaRPr>
          </a:p>
        </p:txBody>
      </p:sp>
      <p:sp>
        <p:nvSpPr>
          <p:cNvPr id="659596" name="Text Box 140"/>
          <p:cNvSpPr txBox="1">
            <a:spLocks noChangeArrowheads="1"/>
          </p:cNvSpPr>
          <p:nvPr/>
        </p:nvSpPr>
        <p:spPr bwMode="auto">
          <a:xfrm>
            <a:off x="113990438" y="1092628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Downstream</a:t>
            </a:r>
            <a:endParaRPr lang="en-US" b="0" dirty="0">
              <a:solidFill>
                <a:prstClr val="black"/>
              </a:solidFill>
              <a:latin typeface="Arial" pitchFamily="34" charset="0"/>
              <a:cs typeface="Arial" pitchFamily="34" charset="0"/>
            </a:endParaRPr>
          </a:p>
        </p:txBody>
      </p:sp>
      <p:sp>
        <p:nvSpPr>
          <p:cNvPr id="659597" name="Text Box 141"/>
          <p:cNvSpPr txBox="1">
            <a:spLocks noChangeArrowheads="1"/>
          </p:cNvSpPr>
          <p:nvPr/>
        </p:nvSpPr>
        <p:spPr bwMode="auto">
          <a:xfrm>
            <a:off x="105989438" y="109262863"/>
            <a:ext cx="1371600" cy="457200"/>
          </a:xfrm>
          <a:prstGeom prst="rect">
            <a:avLst/>
          </a:prstGeom>
          <a:noFill/>
          <a:ln w="9525" algn="in">
            <a:noFill/>
            <a:miter lim="800000"/>
            <a:headEnd/>
            <a:tailEnd/>
          </a:ln>
        </p:spPr>
        <p:txBody>
          <a:bodyPr lIns="36576" tIns="36576" rIns="36576" bIns="36576"/>
          <a:lstStyle/>
          <a:p>
            <a:pPr eaLnBrk="1" hangingPunct="1"/>
            <a:r>
              <a:rPr lang="en-US" sz="1600" b="0" dirty="0">
                <a:solidFill>
                  <a:srgbClr val="000000"/>
                </a:solidFill>
                <a:latin typeface="Arial" pitchFamily="34" charset="0"/>
                <a:cs typeface="Arial" pitchFamily="34" charset="0"/>
              </a:rPr>
              <a:t>Upstream</a:t>
            </a:r>
            <a:endParaRPr lang="en-US" b="0" dirty="0">
              <a:solidFill>
                <a:prstClr val="black"/>
              </a:solidFill>
              <a:latin typeface="Arial" pitchFamily="34" charset="0"/>
              <a:cs typeface="Arial" pitchFamily="34" charset="0"/>
            </a:endParaRPr>
          </a:p>
        </p:txBody>
      </p:sp>
      <p:sp>
        <p:nvSpPr>
          <p:cNvPr id="659598" name="Line 142"/>
          <p:cNvSpPr>
            <a:spLocks noChangeShapeType="1"/>
          </p:cNvSpPr>
          <p:nvPr/>
        </p:nvSpPr>
        <p:spPr bwMode="auto">
          <a:xfrm flipV="1">
            <a:off x="106870500" y="107556300"/>
            <a:ext cx="0" cy="571500"/>
          </a:xfrm>
          <a:prstGeom prst="line">
            <a:avLst/>
          </a:prstGeom>
          <a:noFill/>
          <a:ln w="28575" algn="ctr">
            <a:solidFill>
              <a:srgbClr val="0099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599" name="Text Box 143"/>
          <p:cNvSpPr txBox="1">
            <a:spLocks noChangeArrowheads="1"/>
          </p:cNvSpPr>
          <p:nvPr/>
        </p:nvSpPr>
        <p:spPr bwMode="auto">
          <a:xfrm>
            <a:off x="105841800" y="107213400"/>
            <a:ext cx="2819400" cy="671513"/>
          </a:xfrm>
          <a:prstGeom prst="rect">
            <a:avLst/>
          </a:prstGeom>
          <a:noFill/>
          <a:ln w="9525" algn="ctr">
            <a:noFill/>
            <a:miter lim="800000"/>
            <a:headEnd/>
            <a:tailEnd/>
          </a:ln>
        </p:spPr>
        <p:txBody>
          <a:bodyPr>
            <a:spAutoFit/>
          </a:bodyPr>
          <a:lstStyle/>
          <a:p>
            <a:pPr algn="ctr" eaLnBrk="1" hangingPunct="1"/>
            <a:r>
              <a:rPr lang="en-US" sz="2000" b="0" dirty="0">
                <a:solidFill>
                  <a:srgbClr val="009900"/>
                </a:solidFill>
                <a:latin typeface="Tahoma" pitchFamily="34" charset="0"/>
                <a:cs typeface="Arial" pitchFamily="34" charset="0"/>
              </a:rPr>
              <a:t>Socio-Ecological</a:t>
            </a:r>
          </a:p>
          <a:p>
            <a:pPr eaLnBrk="1" hangingPunct="1"/>
            <a:endParaRPr lang="en-US" b="0" dirty="0">
              <a:solidFill>
                <a:prstClr val="black"/>
              </a:solidFill>
              <a:latin typeface="Arial" pitchFamily="34" charset="0"/>
              <a:cs typeface="Arial" pitchFamily="34" charset="0"/>
            </a:endParaRPr>
          </a:p>
        </p:txBody>
      </p:sp>
      <p:sp>
        <p:nvSpPr>
          <p:cNvPr id="659600" name="Line 144"/>
          <p:cNvSpPr>
            <a:spLocks noChangeShapeType="1"/>
          </p:cNvSpPr>
          <p:nvPr/>
        </p:nvSpPr>
        <p:spPr bwMode="auto">
          <a:xfrm flipV="1">
            <a:off x="114300000" y="107556300"/>
            <a:ext cx="0" cy="571500"/>
          </a:xfrm>
          <a:prstGeom prst="line">
            <a:avLst/>
          </a:prstGeom>
          <a:noFill/>
          <a:ln w="28575" algn="ctr">
            <a:solidFill>
              <a:srgbClr val="FF0000"/>
            </a:solidFill>
            <a:round/>
            <a:headEnd/>
            <a:tailEnd/>
          </a:ln>
        </p:spPr>
        <p:txBody>
          <a:bodyPr/>
          <a:lstStyle/>
          <a:p>
            <a:pPr eaLnBrk="1" hangingPunct="1"/>
            <a:endParaRPr lang="en-US" b="0" dirty="0">
              <a:solidFill>
                <a:prstClr val="black"/>
              </a:solidFill>
              <a:latin typeface="Arial" pitchFamily="34" charset="0"/>
              <a:cs typeface="Arial" pitchFamily="34" charset="0"/>
            </a:endParaRPr>
          </a:p>
        </p:txBody>
      </p:sp>
      <p:sp>
        <p:nvSpPr>
          <p:cNvPr id="659601" name="Text Box 145"/>
          <p:cNvSpPr txBox="1">
            <a:spLocks noChangeArrowheads="1"/>
          </p:cNvSpPr>
          <p:nvPr/>
        </p:nvSpPr>
        <p:spPr bwMode="auto">
          <a:xfrm>
            <a:off x="112928400" y="107213400"/>
            <a:ext cx="2628900" cy="396875"/>
          </a:xfrm>
          <a:prstGeom prst="rect">
            <a:avLst/>
          </a:prstGeom>
          <a:noFill/>
          <a:ln w="9525" algn="ctr">
            <a:noFill/>
            <a:miter lim="800000"/>
            <a:headEnd/>
            <a:tailEnd/>
          </a:ln>
        </p:spPr>
        <p:txBody>
          <a:bodyPr>
            <a:spAutoFit/>
          </a:bodyPr>
          <a:lstStyle/>
          <a:p>
            <a:pPr algn="ctr" eaLnBrk="1" hangingPunct="1"/>
            <a:r>
              <a:rPr lang="en-US" sz="2000" b="0" dirty="0">
                <a:solidFill>
                  <a:srgbClr val="FF0000"/>
                </a:solidFill>
                <a:latin typeface="Tahoma" pitchFamily="34" charset="0"/>
                <a:cs typeface="Arial" pitchFamily="34" charset="0"/>
              </a:rPr>
              <a:t>Medical Model</a:t>
            </a:r>
            <a:endParaRPr lang="en-US" b="0" dirty="0">
              <a:solidFill>
                <a:prstClr val="black"/>
              </a:solidFill>
              <a:latin typeface="Arial" pitchFamily="34" charset="0"/>
              <a:cs typeface="Arial" pitchFamily="34" charset="0"/>
            </a:endParaRPr>
          </a:p>
        </p:txBody>
      </p:sp>
      <p:sp>
        <p:nvSpPr>
          <p:cNvPr id="659602" name="Rectangle 146"/>
          <p:cNvSpPr>
            <a:spLocks noChangeArrowheads="1"/>
          </p:cNvSpPr>
          <p:nvPr/>
        </p:nvSpPr>
        <p:spPr bwMode="auto">
          <a:xfrm>
            <a:off x="105875138" y="108140500"/>
            <a:ext cx="4652962" cy="5600700"/>
          </a:xfrm>
          <a:prstGeom prst="rect">
            <a:avLst/>
          </a:prstGeom>
          <a:noFill/>
          <a:ln w="34925" algn="ctr">
            <a:solidFill>
              <a:srgbClr val="009900"/>
            </a:solidFill>
            <a:miter lim="800000"/>
            <a:headEnd/>
            <a:tailEnd/>
          </a:ln>
        </p:spPr>
        <p:txBody>
          <a:bodyPr wrap="none" anchor="ctr"/>
          <a:lstStyle/>
          <a:p>
            <a:pPr algn="ctr" eaLnBrk="1" hangingPunct="1"/>
            <a:endParaRPr lang="en-US" b="0" dirty="0">
              <a:solidFill>
                <a:prstClr val="black"/>
              </a:solidFill>
              <a:latin typeface="Arial" pitchFamily="34" charset="0"/>
              <a:cs typeface="Arial" pitchFamily="34" charset="0"/>
            </a:endParaRPr>
          </a:p>
        </p:txBody>
      </p:sp>
      <p:sp>
        <p:nvSpPr>
          <p:cNvPr id="659603" name="Text Box 147"/>
          <p:cNvSpPr txBox="1">
            <a:spLocks noChangeArrowheads="1"/>
          </p:cNvSpPr>
          <p:nvPr/>
        </p:nvSpPr>
        <p:spPr bwMode="auto">
          <a:xfrm>
            <a:off x="108927900" y="106984800"/>
            <a:ext cx="3543300" cy="914400"/>
          </a:xfrm>
          <a:prstGeom prst="rect">
            <a:avLst/>
          </a:prstGeom>
          <a:gradFill rotWithShape="1">
            <a:gsLst>
              <a:gs pos="0">
                <a:srgbClr val="FFFFFF"/>
              </a:gs>
              <a:gs pos="100000">
                <a:srgbClr val="FFCC99"/>
              </a:gs>
            </a:gsLst>
            <a:path path="shape">
              <a:fillToRect l="50000" t="50000" r="50000" b="50000"/>
            </a:path>
          </a:gradFill>
          <a:ln w="9525" algn="in">
            <a:solidFill>
              <a:srgbClr val="FF6600"/>
            </a:solidFill>
            <a:miter lim="800000"/>
            <a:headEnd/>
            <a:tailEnd/>
          </a:ln>
        </p:spPr>
        <p:txBody>
          <a:bodyPr lIns="36576" tIns="36576" rIns="36576" bIns="36576"/>
          <a:lstStyle/>
          <a:p>
            <a:pPr algn="ctr" eaLnBrk="1" hangingPunct="1"/>
            <a:r>
              <a:rPr lang="en-US" sz="2400" b="0" dirty="0">
                <a:solidFill>
                  <a:srgbClr val="000000"/>
                </a:solidFill>
                <a:latin typeface="Tahoma" pitchFamily="34" charset="0"/>
                <a:cs typeface="Arial" pitchFamily="34" charset="0"/>
              </a:rPr>
              <a:t>A Framework for Health Equity</a:t>
            </a:r>
            <a:endParaRPr lang="en-US" b="0" dirty="0">
              <a:solidFill>
                <a:prstClr val="black"/>
              </a:solidFill>
              <a:latin typeface="Arial" pitchFamily="34" charset="0"/>
              <a:cs typeface="Arial" pitchFamily="34" charset="0"/>
            </a:endParaRPr>
          </a:p>
        </p:txBody>
      </p:sp>
      <p:pic>
        <p:nvPicPr>
          <p:cNvPr id="149" name="Picture 148" descr="Health Equity_BARHII Framework for Health Equity_DIA_PUB_20140501_ACPHD_Edited.jpg"/>
          <p:cNvPicPr>
            <a:picLocks noChangeAspect="1"/>
          </p:cNvPicPr>
          <p:nvPr/>
        </p:nvPicPr>
        <p:blipFill rotWithShape="1">
          <a:blip r:embed="rId3"/>
          <a:srcRect t="2386" b="9333"/>
          <a:stretch/>
        </p:blipFill>
        <p:spPr>
          <a:xfrm>
            <a:off x="192741" y="163628"/>
            <a:ext cx="8875059" cy="6054291"/>
          </a:xfrm>
          <a:prstGeom prst="rect">
            <a:avLst/>
          </a:prstGeom>
        </p:spPr>
      </p:pic>
    </p:spTree>
    <p:extLst>
      <p:ext uri="{BB962C8B-B14F-4D97-AF65-F5344CB8AC3E}">
        <p14:creationId xmlns:p14="http://schemas.microsoft.com/office/powerpoint/2010/main" val="350011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
            <a:ext cx="4495799" cy="707886"/>
          </a:xfrm>
          <a:prstGeom prst="rect">
            <a:avLst/>
          </a:prstGeom>
          <a:solidFill>
            <a:srgbClr val="FFCF9F"/>
          </a:solidFill>
          <a:ln w="28575">
            <a:solidFill>
              <a:srgbClr val="C44F00"/>
            </a:solidFill>
          </a:ln>
        </p:spPr>
        <p:txBody>
          <a:bodyPr wrap="square" rtlCol="0">
            <a:spAutoFit/>
          </a:bodyPr>
          <a:lstStyle/>
          <a:p>
            <a:pPr algn="ctr" eaLnBrk="1" fontAlgn="auto" hangingPunct="1">
              <a:spcBef>
                <a:spcPts val="0"/>
              </a:spcBef>
              <a:spcAft>
                <a:spcPts val="0"/>
              </a:spcAft>
            </a:pPr>
            <a:r>
              <a:rPr lang="en-US" sz="4000" dirty="0" smtClean="0">
                <a:solidFill>
                  <a:srgbClr val="F96A1B">
                    <a:lumMod val="75000"/>
                  </a:srgbClr>
                </a:solidFill>
                <a:latin typeface="Franklin Gothic Book"/>
              </a:rPr>
              <a:t>Basic Definitions</a:t>
            </a:r>
            <a:endParaRPr lang="en-US" sz="4000" dirty="0">
              <a:solidFill>
                <a:srgbClr val="F96A1B">
                  <a:lumMod val="75000"/>
                </a:srgbClr>
              </a:solidFill>
              <a:latin typeface="Franklin Gothic Book"/>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7" t="19292" r="2675" b="5469"/>
          <a:stretch/>
        </p:blipFill>
        <p:spPr bwMode="auto">
          <a:xfrm>
            <a:off x="82612" y="1066800"/>
            <a:ext cx="8985188" cy="5394960"/>
          </a:xfrm>
          <a:prstGeom prst="rect">
            <a:avLst/>
          </a:prstGeom>
          <a:noFill/>
          <a:ln w="28575">
            <a:solidFill>
              <a:srgbClr val="C851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2612" y="6488668"/>
            <a:ext cx="8985188" cy="369332"/>
          </a:xfrm>
          <a:prstGeom prst="rect">
            <a:avLst/>
          </a:prstGeom>
          <a:solidFill>
            <a:srgbClr val="FFCF9F"/>
          </a:solidFill>
          <a:ln w="28575">
            <a:solidFill>
              <a:srgbClr val="B44900"/>
            </a:solidFill>
          </a:ln>
        </p:spPr>
        <p:txBody>
          <a:bodyPr wrap="square" rtlCol="0">
            <a:spAutoFit/>
          </a:bodyPr>
          <a:lstStyle/>
          <a:p>
            <a:pPr algn="ctr" eaLnBrk="1" fontAlgn="auto" hangingPunct="1">
              <a:spcBef>
                <a:spcPts val="0"/>
              </a:spcBef>
              <a:spcAft>
                <a:spcPts val="0"/>
              </a:spcAft>
            </a:pPr>
            <a:r>
              <a:rPr lang="en-US" dirty="0" smtClean="0">
                <a:solidFill>
                  <a:srgbClr val="B84A00"/>
                </a:solidFill>
                <a:latin typeface="Franklin Gothic Book"/>
              </a:rPr>
              <a:t>This slide is an excerpt provided by THRIVE WI.</a:t>
            </a:r>
            <a:endParaRPr lang="en-US" dirty="0">
              <a:solidFill>
                <a:srgbClr val="B84A00"/>
              </a:solidFill>
              <a:latin typeface="Franklin Gothic Book"/>
            </a:endParaRPr>
          </a:p>
        </p:txBody>
      </p:sp>
    </p:spTree>
    <p:extLst>
      <p:ext uri="{BB962C8B-B14F-4D97-AF65-F5344CB8AC3E}">
        <p14:creationId xmlns:p14="http://schemas.microsoft.com/office/powerpoint/2010/main" val="4125989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Connected</a:t>
            </a:r>
            <a:endParaRPr lang="en-US" dirty="0"/>
          </a:p>
        </p:txBody>
      </p:sp>
      <p:grpSp>
        <p:nvGrpSpPr>
          <p:cNvPr id="21" name="Group 20"/>
          <p:cNvGrpSpPr/>
          <p:nvPr/>
        </p:nvGrpSpPr>
        <p:grpSpPr>
          <a:xfrm>
            <a:off x="1143000" y="1371600"/>
            <a:ext cx="6400800" cy="5486400"/>
            <a:chOff x="1143000" y="1371600"/>
            <a:chExt cx="6400800" cy="5486400"/>
          </a:xfrm>
        </p:grpSpPr>
        <p:sp>
          <p:nvSpPr>
            <p:cNvPr id="4" name="Oval 3"/>
            <p:cNvSpPr/>
            <p:nvPr/>
          </p:nvSpPr>
          <p:spPr>
            <a:xfrm>
              <a:off x="1143000" y="1371600"/>
              <a:ext cx="6400800" cy="5486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581400" y="1752600"/>
              <a:ext cx="1447800" cy="461665"/>
            </a:xfrm>
            <a:prstGeom prst="rect">
              <a:avLst/>
            </a:prstGeom>
            <a:noFill/>
          </p:spPr>
          <p:txBody>
            <a:bodyPr wrap="square" rtlCol="0">
              <a:prstTxWarp prst="textArchUp">
                <a:avLst/>
              </a:prstTxWarp>
              <a:spAutoFit/>
            </a:bodyPr>
            <a:lstStyle/>
            <a:p>
              <a:pPr algn="ctr"/>
              <a:r>
                <a:rPr lang="en-US" sz="5000" b="1" dirty="0" smtClean="0">
                  <a:solidFill>
                    <a:prstClr val="white">
                      <a:lumMod val="95000"/>
                    </a:prstClr>
                  </a:solidFill>
                </a:rPr>
                <a:t>Cities</a:t>
              </a:r>
              <a:endParaRPr lang="en-US" sz="5000" b="1" dirty="0">
                <a:solidFill>
                  <a:prstClr val="white">
                    <a:lumMod val="95000"/>
                  </a:prstClr>
                </a:solidFill>
              </a:endParaRPr>
            </a:p>
          </p:txBody>
        </p:sp>
      </p:grpSp>
      <p:pic>
        <p:nvPicPr>
          <p:cNvPr id="1026" name="Picture 2" descr="http://www.newgeography.com/files/imagecache/Chart_Story_Inset/downtown-chicago.jpg"/>
          <p:cNvPicPr>
            <a:picLocks noChangeAspect="1" noChangeArrowheads="1"/>
          </p:cNvPicPr>
          <p:nvPr/>
        </p:nvPicPr>
        <p:blipFill>
          <a:blip r:embed="rId2" cstate="email"/>
          <a:srcRect/>
          <a:stretch>
            <a:fillRect/>
          </a:stretch>
        </p:blipFill>
        <p:spPr bwMode="auto">
          <a:xfrm>
            <a:off x="1498149" y="2137196"/>
            <a:ext cx="5588451" cy="4187404"/>
          </a:xfrm>
          <a:prstGeom prst="ellipse">
            <a:avLst/>
          </a:prstGeom>
          <a:ln>
            <a:noFill/>
          </a:ln>
          <a:effectLst>
            <a:softEdge rad="112500"/>
          </a:effectLst>
        </p:spPr>
      </p:pic>
      <p:grpSp>
        <p:nvGrpSpPr>
          <p:cNvPr id="20" name="Group 19"/>
          <p:cNvGrpSpPr/>
          <p:nvPr/>
        </p:nvGrpSpPr>
        <p:grpSpPr>
          <a:xfrm>
            <a:off x="1828800" y="2209800"/>
            <a:ext cx="5638800" cy="4114800"/>
            <a:chOff x="1752600" y="1981200"/>
            <a:chExt cx="5029200" cy="4114800"/>
          </a:xfrm>
        </p:grpSpPr>
        <p:sp>
          <p:nvSpPr>
            <p:cNvPr id="7" name="Oval 6"/>
            <p:cNvSpPr/>
            <p:nvPr/>
          </p:nvSpPr>
          <p:spPr>
            <a:xfrm>
              <a:off x="1752600" y="1981200"/>
              <a:ext cx="5029200" cy="4114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819400" y="2362200"/>
              <a:ext cx="2819400" cy="1066800"/>
            </a:xfrm>
            <a:prstGeom prst="rect">
              <a:avLst/>
            </a:prstGeom>
            <a:noFill/>
          </p:spPr>
          <p:txBody>
            <a:bodyPr wrap="square" rtlCol="0">
              <a:prstTxWarp prst="textArchUp">
                <a:avLst>
                  <a:gd name="adj" fmla="val 11531080"/>
                </a:avLst>
              </a:prstTxWarp>
              <a:spAutoFit/>
            </a:bodyPr>
            <a:lstStyle/>
            <a:p>
              <a:pPr algn="ctr"/>
              <a:r>
                <a:rPr lang="en-US" sz="3400" dirty="0" smtClean="0">
                  <a:solidFill>
                    <a:prstClr val="white">
                      <a:lumMod val="65000"/>
                      <a:lumOff val="35000"/>
                    </a:prstClr>
                  </a:solidFill>
                </a:rPr>
                <a:t>Neighborhoods</a:t>
              </a:r>
              <a:endParaRPr lang="en-US" sz="3400" dirty="0">
                <a:solidFill>
                  <a:prstClr val="white">
                    <a:lumMod val="65000"/>
                    <a:lumOff val="35000"/>
                  </a:prstClr>
                </a:solidFill>
              </a:endParaRPr>
            </a:p>
          </p:txBody>
        </p:sp>
      </p:grpSp>
      <p:pic>
        <p:nvPicPr>
          <p:cNvPr id="1028" name="Picture 4" descr="http://www.egomusic.biz/images/intelli/neighborhood.jpg"/>
          <p:cNvPicPr>
            <a:picLocks noChangeAspect="1" noChangeArrowheads="1"/>
          </p:cNvPicPr>
          <p:nvPr/>
        </p:nvPicPr>
        <p:blipFill>
          <a:blip r:embed="rId3" cstate="email"/>
          <a:srcRect/>
          <a:stretch>
            <a:fillRect/>
          </a:stretch>
        </p:blipFill>
        <p:spPr bwMode="auto">
          <a:xfrm>
            <a:off x="2286000" y="2832242"/>
            <a:ext cx="4191000" cy="3035158"/>
          </a:xfrm>
          <a:prstGeom prst="ellipse">
            <a:avLst/>
          </a:prstGeom>
          <a:ln>
            <a:noFill/>
          </a:ln>
          <a:effectLst>
            <a:softEdge rad="112500"/>
          </a:effectLst>
        </p:spPr>
      </p:pic>
      <p:grpSp>
        <p:nvGrpSpPr>
          <p:cNvPr id="19" name="Group 18"/>
          <p:cNvGrpSpPr/>
          <p:nvPr/>
        </p:nvGrpSpPr>
        <p:grpSpPr>
          <a:xfrm>
            <a:off x="2514600" y="2895600"/>
            <a:ext cx="3657600" cy="2743200"/>
            <a:chOff x="2362200" y="2514600"/>
            <a:chExt cx="3657600" cy="2743200"/>
          </a:xfrm>
        </p:grpSpPr>
        <p:sp>
          <p:nvSpPr>
            <p:cNvPr id="8" name="Oval 7"/>
            <p:cNvSpPr/>
            <p:nvPr/>
          </p:nvSpPr>
          <p:spPr>
            <a:xfrm>
              <a:off x="2362200" y="2514600"/>
              <a:ext cx="3657600" cy="2743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4" name="TextBox 13"/>
            <p:cNvSpPr txBox="1"/>
            <p:nvPr/>
          </p:nvSpPr>
          <p:spPr>
            <a:xfrm>
              <a:off x="2895600" y="2971800"/>
              <a:ext cx="2667000" cy="1066800"/>
            </a:xfrm>
            <a:prstGeom prst="rect">
              <a:avLst/>
            </a:prstGeom>
            <a:noFill/>
          </p:spPr>
          <p:txBody>
            <a:bodyPr wrap="square" rtlCol="0">
              <a:prstTxWarp prst="textArchUp">
                <a:avLst>
                  <a:gd name="adj" fmla="val 10866340"/>
                </a:avLst>
              </a:prstTxWarp>
              <a:spAutoFit/>
            </a:bodyPr>
            <a:lstStyle/>
            <a:p>
              <a:pPr algn="ctr"/>
              <a:r>
                <a:rPr lang="en-US" sz="2400" dirty="0" smtClean="0">
                  <a:solidFill>
                    <a:prstClr val="black"/>
                  </a:solidFill>
                </a:rPr>
                <a:t>Buildings</a:t>
              </a:r>
              <a:r>
                <a:rPr lang="en-US" sz="2400" dirty="0" smtClean="0">
                  <a:solidFill>
                    <a:prstClr val="white">
                      <a:lumMod val="75000"/>
                      <a:lumOff val="25000"/>
                    </a:prstClr>
                  </a:solidFill>
                </a:rPr>
                <a:t>, </a:t>
              </a:r>
              <a:r>
                <a:rPr lang="en-US" sz="2400" dirty="0" smtClean="0">
                  <a:solidFill>
                    <a:prstClr val="black"/>
                  </a:solidFill>
                </a:rPr>
                <a:t>Parks</a:t>
              </a:r>
              <a:r>
                <a:rPr lang="en-US" sz="2400" dirty="0" smtClean="0">
                  <a:solidFill>
                    <a:prstClr val="white">
                      <a:lumMod val="75000"/>
                      <a:lumOff val="25000"/>
                    </a:prstClr>
                  </a:solidFill>
                </a:rPr>
                <a:t>, </a:t>
              </a:r>
              <a:r>
                <a:rPr lang="en-US" sz="2400" dirty="0" smtClean="0">
                  <a:solidFill>
                    <a:prstClr val="black"/>
                  </a:solidFill>
                </a:rPr>
                <a:t>Streets</a:t>
              </a:r>
              <a:endParaRPr lang="en-US" sz="2400" dirty="0">
                <a:solidFill>
                  <a:prstClr val="black"/>
                </a:solidFill>
              </a:endParaRPr>
            </a:p>
          </p:txBody>
        </p:sp>
      </p:grpSp>
      <p:grpSp>
        <p:nvGrpSpPr>
          <p:cNvPr id="23" name="Group 22"/>
          <p:cNvGrpSpPr/>
          <p:nvPr/>
        </p:nvGrpSpPr>
        <p:grpSpPr>
          <a:xfrm>
            <a:off x="3124200" y="3388895"/>
            <a:ext cx="2362200" cy="2021305"/>
            <a:chOff x="1752600" y="268356"/>
            <a:chExt cx="1905000" cy="1669774"/>
          </a:xfrm>
        </p:grpSpPr>
        <p:pic>
          <p:nvPicPr>
            <p:cNvPr id="1034" name="Picture 10" descr="http://media.treehugger.com/assets/images/2011/10/mar_del_plata_cefira_building.jpg"/>
            <p:cNvPicPr>
              <a:picLocks noChangeAspect="1" noChangeArrowheads="1"/>
            </p:cNvPicPr>
            <p:nvPr/>
          </p:nvPicPr>
          <p:blipFill>
            <a:blip r:embed="rId4" cstate="email"/>
            <a:srcRect/>
            <a:stretch>
              <a:fillRect/>
            </a:stretch>
          </p:blipFill>
          <p:spPr bwMode="auto">
            <a:xfrm>
              <a:off x="2133600" y="268356"/>
              <a:ext cx="1047750" cy="1395005"/>
            </a:xfrm>
            <a:prstGeom prst="ellipse">
              <a:avLst/>
            </a:prstGeom>
            <a:ln>
              <a:noFill/>
            </a:ln>
            <a:effectLst>
              <a:softEdge rad="112500"/>
            </a:effectLst>
          </p:spPr>
        </p:pic>
        <p:grpSp>
          <p:nvGrpSpPr>
            <p:cNvPr id="22" name="Group 21"/>
            <p:cNvGrpSpPr/>
            <p:nvPr/>
          </p:nvGrpSpPr>
          <p:grpSpPr>
            <a:xfrm>
              <a:off x="1752600" y="990600"/>
              <a:ext cx="1905000" cy="947530"/>
              <a:chOff x="3200400" y="3352800"/>
              <a:chExt cx="1905000" cy="947530"/>
            </a:xfrm>
          </p:grpSpPr>
          <p:pic>
            <p:nvPicPr>
              <p:cNvPr id="1030" name="Picture 6" descr="Cypress Gardens"/>
              <p:cNvPicPr>
                <a:picLocks noChangeAspect="1" noChangeArrowheads="1"/>
              </p:cNvPicPr>
              <p:nvPr/>
            </p:nvPicPr>
            <p:blipFill>
              <a:blip r:embed="rId5" cstate="email"/>
              <a:srcRect/>
              <a:stretch>
                <a:fillRect/>
              </a:stretch>
            </p:blipFill>
            <p:spPr bwMode="auto">
              <a:xfrm>
                <a:off x="3200400" y="3352800"/>
                <a:ext cx="1143000" cy="914400"/>
              </a:xfrm>
              <a:prstGeom prst="ellipse">
                <a:avLst/>
              </a:prstGeom>
              <a:ln>
                <a:noFill/>
              </a:ln>
              <a:effectLst>
                <a:softEdge rad="112500"/>
              </a:effectLst>
            </p:spPr>
          </p:pic>
          <p:pic>
            <p:nvPicPr>
              <p:cNvPr id="1032" name="Picture 8" descr="http://3.bp.blogspot.com/_A24UZctD--E/TEyfgAGQwUI/AAAAAAAABuA/bD134mm7ihA/s1600/Sidewalks+Woonsocket2.JPG"/>
              <p:cNvPicPr>
                <a:picLocks noChangeAspect="1" noChangeArrowheads="1"/>
              </p:cNvPicPr>
              <p:nvPr/>
            </p:nvPicPr>
            <p:blipFill>
              <a:blip r:embed="rId6" cstate="email"/>
              <a:srcRect/>
              <a:stretch>
                <a:fillRect/>
              </a:stretch>
            </p:blipFill>
            <p:spPr bwMode="auto">
              <a:xfrm>
                <a:off x="3731768" y="3385930"/>
                <a:ext cx="1373632" cy="914400"/>
              </a:xfrm>
              <a:prstGeom prst="ellipse">
                <a:avLst/>
              </a:prstGeom>
              <a:ln>
                <a:noFill/>
              </a:ln>
              <a:effectLst>
                <a:softEdge rad="112500"/>
              </a:effectLst>
            </p:spPr>
          </p:pic>
        </p:grpSp>
      </p:grpSp>
      <p:grpSp>
        <p:nvGrpSpPr>
          <p:cNvPr id="18" name="Group 17"/>
          <p:cNvGrpSpPr/>
          <p:nvPr/>
        </p:nvGrpSpPr>
        <p:grpSpPr>
          <a:xfrm>
            <a:off x="3200400" y="3657600"/>
            <a:ext cx="2362200" cy="1371600"/>
            <a:chOff x="3048000" y="3200400"/>
            <a:chExt cx="2362200" cy="1371600"/>
          </a:xfrm>
        </p:grpSpPr>
        <p:sp>
          <p:nvSpPr>
            <p:cNvPr id="9" name="Oval 8"/>
            <p:cNvSpPr/>
            <p:nvPr/>
          </p:nvSpPr>
          <p:spPr>
            <a:xfrm>
              <a:off x="3048000" y="3200400"/>
              <a:ext cx="2286000" cy="13716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TextBox 14"/>
            <p:cNvSpPr txBox="1"/>
            <p:nvPr/>
          </p:nvSpPr>
          <p:spPr>
            <a:xfrm>
              <a:off x="3200400" y="3429000"/>
              <a:ext cx="990600" cy="954107"/>
            </a:xfrm>
            <a:prstGeom prst="rect">
              <a:avLst/>
            </a:prstGeom>
            <a:noFill/>
          </p:spPr>
          <p:txBody>
            <a:bodyPr wrap="square" rtlCol="0">
              <a:spAutoFit/>
            </a:bodyPr>
            <a:lstStyle/>
            <a:p>
              <a:r>
                <a:rPr lang="en-US" sz="1400" dirty="0" smtClean="0">
                  <a:solidFill>
                    <a:prstClr val="black"/>
                  </a:solidFill>
                </a:rPr>
                <a:t>Schools</a:t>
              </a:r>
            </a:p>
            <a:p>
              <a:r>
                <a:rPr lang="en-US" sz="1400" dirty="0" smtClean="0">
                  <a:solidFill>
                    <a:prstClr val="black"/>
                  </a:solidFill>
                </a:rPr>
                <a:t>Businesses</a:t>
              </a:r>
            </a:p>
            <a:p>
              <a:r>
                <a:rPr lang="en-US" sz="1400" dirty="0" smtClean="0">
                  <a:solidFill>
                    <a:prstClr val="black"/>
                  </a:solidFill>
                </a:rPr>
                <a:t>Homes</a:t>
              </a:r>
            </a:p>
            <a:p>
              <a:r>
                <a:rPr lang="en-US" sz="1400" dirty="0" smtClean="0">
                  <a:solidFill>
                    <a:prstClr val="black"/>
                  </a:solidFill>
                </a:rPr>
                <a:t>Sidewalks</a:t>
              </a:r>
            </a:p>
          </p:txBody>
        </p:sp>
        <p:sp>
          <p:nvSpPr>
            <p:cNvPr id="16" name="TextBox 15"/>
            <p:cNvSpPr txBox="1"/>
            <p:nvPr/>
          </p:nvSpPr>
          <p:spPr>
            <a:xfrm>
              <a:off x="4114800" y="3429000"/>
              <a:ext cx="1295400" cy="954107"/>
            </a:xfrm>
            <a:prstGeom prst="rect">
              <a:avLst/>
            </a:prstGeom>
            <a:noFill/>
          </p:spPr>
          <p:txBody>
            <a:bodyPr wrap="square" rtlCol="0">
              <a:spAutoFit/>
            </a:bodyPr>
            <a:lstStyle/>
            <a:p>
              <a:r>
                <a:rPr lang="en-US" sz="1400" dirty="0" smtClean="0">
                  <a:solidFill>
                    <a:prstClr val="black"/>
                  </a:solidFill>
                </a:rPr>
                <a:t>Restaurants</a:t>
              </a:r>
            </a:p>
            <a:p>
              <a:r>
                <a:rPr lang="en-US" sz="1400" dirty="0" smtClean="0">
                  <a:solidFill>
                    <a:prstClr val="black"/>
                  </a:solidFill>
                </a:rPr>
                <a:t>Grocery Stores</a:t>
              </a:r>
            </a:p>
            <a:p>
              <a:r>
                <a:rPr lang="en-US" sz="1400" dirty="0" smtClean="0">
                  <a:solidFill>
                    <a:prstClr val="black"/>
                  </a:solidFill>
                </a:rPr>
                <a:t>Factories</a:t>
              </a:r>
            </a:p>
            <a:p>
              <a:r>
                <a:rPr lang="en-US" sz="1400" dirty="0" smtClean="0">
                  <a:solidFill>
                    <a:prstClr val="black"/>
                  </a:solidFill>
                </a:rPr>
                <a:t>Pollution</a:t>
              </a:r>
              <a:endParaRPr lang="en-US" sz="1400" dirty="0">
                <a:solidFill>
                  <a:prstClr val="black"/>
                </a:solidFill>
              </a:endParaRPr>
            </a:p>
          </p:txBody>
        </p:sp>
      </p:grpSp>
    </p:spTree>
    <p:extLst>
      <p:ext uri="{BB962C8B-B14F-4D97-AF65-F5344CB8AC3E}">
        <p14:creationId xmlns:p14="http://schemas.microsoft.com/office/powerpoint/2010/main" val="78743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019800" y="1607403"/>
            <a:ext cx="2362200" cy="4800600"/>
            <a:chOff x="5638800" y="1371600"/>
            <a:chExt cx="2362200" cy="4800600"/>
          </a:xfrm>
        </p:grpSpPr>
        <p:sp>
          <p:nvSpPr>
            <p:cNvPr id="15" name="Rectangle 14"/>
            <p:cNvSpPr/>
            <p:nvPr/>
          </p:nvSpPr>
          <p:spPr>
            <a:xfrm>
              <a:off x="5638800" y="13716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38800" y="24384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5638800" y="35052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5638800" y="44958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5638800" y="5486400"/>
              <a:ext cx="2362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p:txBody>
          <a:bodyPr>
            <a:normAutofit/>
          </a:bodyPr>
          <a:lstStyle/>
          <a:p>
            <a:r>
              <a:rPr lang="en-US" dirty="0" smtClean="0"/>
              <a:t>Links - Behaviors &amp; Outcomes</a:t>
            </a:r>
            <a:endParaRPr lang="en-US" dirty="0"/>
          </a:p>
        </p:txBody>
      </p:sp>
      <p:pic>
        <p:nvPicPr>
          <p:cNvPr id="1026" name="Picture 2" descr="http://upload.wikimedia.org/wikipedia/commons/thumb/6/69/Flickr_jef_31871680--In-N-Out_Cheeseburgers.jpg/250px-Flickr_jef_31871680--In-N-Out_Cheeseburgers.jpg"/>
          <p:cNvPicPr>
            <a:picLocks noChangeAspect="1" noChangeArrowheads="1"/>
          </p:cNvPicPr>
          <p:nvPr/>
        </p:nvPicPr>
        <p:blipFill>
          <a:blip r:embed="rId3" cstate="print"/>
          <a:srcRect/>
          <a:stretch>
            <a:fillRect/>
          </a:stretch>
        </p:blipFill>
        <p:spPr bwMode="auto">
          <a:xfrm>
            <a:off x="1600200" y="1600200"/>
            <a:ext cx="1823935" cy="1371600"/>
          </a:xfrm>
          <a:prstGeom prst="rect">
            <a:avLst/>
          </a:prstGeom>
          <a:noFill/>
          <a:ln w="76200">
            <a:solidFill>
              <a:srgbClr val="FF0000"/>
            </a:solidFill>
          </a:ln>
        </p:spPr>
      </p:pic>
      <p:pic>
        <p:nvPicPr>
          <p:cNvPr id="1028" name="Picture 4" descr="http://www.papatodd.com/wp-content/uploads/2011/07/smokers.jpg"/>
          <p:cNvPicPr>
            <a:picLocks noChangeArrowheads="1"/>
          </p:cNvPicPr>
          <p:nvPr/>
        </p:nvPicPr>
        <p:blipFill>
          <a:blip r:embed="rId4" cstate="print"/>
          <a:srcRect/>
          <a:stretch>
            <a:fillRect/>
          </a:stretch>
        </p:blipFill>
        <p:spPr bwMode="auto">
          <a:xfrm>
            <a:off x="1600200" y="3276600"/>
            <a:ext cx="1828800" cy="1371600"/>
          </a:xfrm>
          <a:prstGeom prst="rect">
            <a:avLst/>
          </a:prstGeom>
          <a:noFill/>
          <a:ln w="76200">
            <a:solidFill>
              <a:srgbClr val="0070C0"/>
            </a:solidFill>
          </a:ln>
        </p:spPr>
      </p:pic>
      <p:pic>
        <p:nvPicPr>
          <p:cNvPr id="1030" name="Picture 6" descr="http://scienceprogressaction.org/intersection/wp-content/uploads/2012/03/alcohol.jpg"/>
          <p:cNvPicPr>
            <a:picLocks noChangeArrowheads="1"/>
          </p:cNvPicPr>
          <p:nvPr/>
        </p:nvPicPr>
        <p:blipFill>
          <a:blip r:embed="rId5" cstate="print"/>
          <a:srcRect l="1587" t="1786" r="3175" b="1786"/>
          <a:stretch>
            <a:fillRect/>
          </a:stretch>
        </p:blipFill>
        <p:spPr bwMode="auto">
          <a:xfrm>
            <a:off x="1600200" y="5029200"/>
            <a:ext cx="1828800" cy="1371600"/>
          </a:xfrm>
          <a:prstGeom prst="rect">
            <a:avLst/>
          </a:prstGeom>
          <a:noFill/>
          <a:ln w="76200">
            <a:solidFill>
              <a:srgbClr val="00B050"/>
            </a:solidFill>
          </a:ln>
        </p:spPr>
      </p:pic>
      <p:sp>
        <p:nvSpPr>
          <p:cNvPr id="8" name="TextBox 7"/>
          <p:cNvSpPr txBox="1"/>
          <p:nvPr/>
        </p:nvSpPr>
        <p:spPr>
          <a:xfrm>
            <a:off x="6096000" y="1759803"/>
            <a:ext cx="2209800" cy="461665"/>
          </a:xfrm>
          <a:prstGeom prst="rect">
            <a:avLst/>
          </a:prstGeom>
          <a:noFill/>
        </p:spPr>
        <p:txBody>
          <a:bodyPr wrap="square" rtlCol="0">
            <a:spAutoFit/>
          </a:bodyPr>
          <a:lstStyle/>
          <a:p>
            <a:pPr algn="ctr"/>
            <a:r>
              <a:rPr lang="en-US" sz="2400" b="1" dirty="0" smtClean="0">
                <a:solidFill>
                  <a:prstClr val="white">
                    <a:lumMod val="95000"/>
                  </a:prstClr>
                </a:solidFill>
              </a:rPr>
              <a:t>Heart Disease</a:t>
            </a:r>
            <a:endParaRPr lang="en-US" sz="2400" b="1" dirty="0">
              <a:solidFill>
                <a:prstClr val="white">
                  <a:lumMod val="95000"/>
                </a:prstClr>
              </a:solidFill>
            </a:endParaRPr>
          </a:p>
        </p:txBody>
      </p:sp>
      <p:sp>
        <p:nvSpPr>
          <p:cNvPr id="9" name="TextBox 8"/>
          <p:cNvSpPr txBox="1"/>
          <p:nvPr/>
        </p:nvSpPr>
        <p:spPr>
          <a:xfrm>
            <a:off x="6096000" y="2826603"/>
            <a:ext cx="2209800" cy="461665"/>
          </a:xfrm>
          <a:prstGeom prst="rect">
            <a:avLst/>
          </a:prstGeom>
          <a:noFill/>
        </p:spPr>
        <p:txBody>
          <a:bodyPr wrap="square" rtlCol="0">
            <a:spAutoFit/>
          </a:bodyPr>
          <a:lstStyle/>
          <a:p>
            <a:pPr algn="ctr"/>
            <a:r>
              <a:rPr lang="en-US" sz="2400" b="1" dirty="0" smtClean="0">
                <a:solidFill>
                  <a:prstClr val="white">
                    <a:lumMod val="95000"/>
                  </a:prstClr>
                </a:solidFill>
              </a:rPr>
              <a:t>Cancer</a:t>
            </a:r>
            <a:endParaRPr lang="en-US" sz="2400" b="1" dirty="0">
              <a:solidFill>
                <a:prstClr val="white">
                  <a:lumMod val="95000"/>
                </a:prstClr>
              </a:solidFill>
            </a:endParaRPr>
          </a:p>
        </p:txBody>
      </p:sp>
      <p:sp>
        <p:nvSpPr>
          <p:cNvPr id="10" name="TextBox 9"/>
          <p:cNvSpPr txBox="1"/>
          <p:nvPr/>
        </p:nvSpPr>
        <p:spPr>
          <a:xfrm>
            <a:off x="6096000" y="3888938"/>
            <a:ext cx="2209800" cy="461665"/>
          </a:xfrm>
          <a:prstGeom prst="rect">
            <a:avLst/>
          </a:prstGeom>
          <a:noFill/>
        </p:spPr>
        <p:txBody>
          <a:bodyPr wrap="square" rtlCol="0">
            <a:spAutoFit/>
          </a:bodyPr>
          <a:lstStyle/>
          <a:p>
            <a:pPr algn="ctr"/>
            <a:r>
              <a:rPr lang="en-US" sz="2400" b="1" dirty="0" smtClean="0">
                <a:solidFill>
                  <a:prstClr val="white">
                    <a:lumMod val="95000"/>
                  </a:prstClr>
                </a:solidFill>
              </a:rPr>
              <a:t>Stroke</a:t>
            </a:r>
            <a:endParaRPr lang="en-US" sz="2400" b="1" dirty="0">
              <a:solidFill>
                <a:prstClr val="white">
                  <a:lumMod val="95000"/>
                </a:prstClr>
              </a:solidFill>
            </a:endParaRPr>
          </a:p>
        </p:txBody>
      </p:sp>
      <p:sp>
        <p:nvSpPr>
          <p:cNvPr id="11" name="TextBox 10"/>
          <p:cNvSpPr txBox="1"/>
          <p:nvPr/>
        </p:nvSpPr>
        <p:spPr>
          <a:xfrm>
            <a:off x="6096000" y="4879538"/>
            <a:ext cx="2362200" cy="461665"/>
          </a:xfrm>
          <a:prstGeom prst="rect">
            <a:avLst/>
          </a:prstGeom>
          <a:noFill/>
        </p:spPr>
        <p:txBody>
          <a:bodyPr wrap="square" rtlCol="0">
            <a:spAutoFit/>
          </a:bodyPr>
          <a:lstStyle/>
          <a:p>
            <a:pPr algn="ctr"/>
            <a:r>
              <a:rPr lang="en-US" sz="2400" b="1" dirty="0" smtClean="0">
                <a:solidFill>
                  <a:prstClr val="white">
                    <a:lumMod val="95000"/>
                  </a:prstClr>
                </a:solidFill>
              </a:rPr>
              <a:t>Diabetes</a:t>
            </a:r>
            <a:endParaRPr lang="en-US" sz="2400" b="1" dirty="0">
              <a:solidFill>
                <a:prstClr val="white">
                  <a:lumMod val="95000"/>
                </a:prstClr>
              </a:solidFill>
            </a:endParaRPr>
          </a:p>
        </p:txBody>
      </p:sp>
      <p:sp>
        <p:nvSpPr>
          <p:cNvPr id="14" name="TextBox 13"/>
          <p:cNvSpPr txBox="1"/>
          <p:nvPr/>
        </p:nvSpPr>
        <p:spPr>
          <a:xfrm>
            <a:off x="6096000" y="5646003"/>
            <a:ext cx="2209800" cy="830997"/>
          </a:xfrm>
          <a:prstGeom prst="rect">
            <a:avLst/>
          </a:prstGeom>
          <a:noFill/>
        </p:spPr>
        <p:txBody>
          <a:bodyPr wrap="square" rtlCol="0">
            <a:spAutoFit/>
          </a:bodyPr>
          <a:lstStyle/>
          <a:p>
            <a:pPr algn="ctr"/>
            <a:r>
              <a:rPr lang="en-US" sz="2400" b="1" dirty="0" smtClean="0">
                <a:solidFill>
                  <a:prstClr val="white">
                    <a:lumMod val="95000"/>
                  </a:prstClr>
                </a:solidFill>
              </a:rPr>
              <a:t>Injuries and Violence</a:t>
            </a:r>
            <a:endParaRPr lang="en-US" sz="2400" b="1" dirty="0">
              <a:solidFill>
                <a:prstClr val="white">
                  <a:lumMod val="95000"/>
                </a:prstClr>
              </a:solidFill>
            </a:endParaRPr>
          </a:p>
        </p:txBody>
      </p:sp>
      <p:sp>
        <p:nvSpPr>
          <p:cNvPr id="21" name="TextBox 20"/>
          <p:cNvSpPr txBox="1"/>
          <p:nvPr/>
        </p:nvSpPr>
        <p:spPr>
          <a:xfrm>
            <a:off x="152400" y="1600200"/>
            <a:ext cx="1295400" cy="1107996"/>
          </a:xfrm>
          <a:prstGeom prst="rect">
            <a:avLst/>
          </a:prstGeom>
          <a:noFill/>
        </p:spPr>
        <p:txBody>
          <a:bodyPr wrap="square" rtlCol="0">
            <a:spAutoFit/>
          </a:bodyPr>
          <a:lstStyle/>
          <a:p>
            <a:pPr algn="ctr"/>
            <a:r>
              <a:rPr lang="en-US" sz="2200" b="1" dirty="0" smtClean="0">
                <a:solidFill>
                  <a:srgbClr val="FF0000"/>
                </a:solidFill>
              </a:rPr>
              <a:t>Diet &amp; Activity Patterns</a:t>
            </a:r>
            <a:endParaRPr lang="en-US" sz="2200" b="1" dirty="0">
              <a:solidFill>
                <a:srgbClr val="FF0000"/>
              </a:solidFill>
            </a:endParaRPr>
          </a:p>
        </p:txBody>
      </p:sp>
      <p:sp>
        <p:nvSpPr>
          <p:cNvPr id="22" name="TextBox 21"/>
          <p:cNvSpPr txBox="1"/>
          <p:nvPr/>
        </p:nvSpPr>
        <p:spPr>
          <a:xfrm>
            <a:off x="152400" y="3657600"/>
            <a:ext cx="1295400" cy="430887"/>
          </a:xfrm>
          <a:prstGeom prst="rect">
            <a:avLst/>
          </a:prstGeom>
          <a:noFill/>
        </p:spPr>
        <p:txBody>
          <a:bodyPr wrap="square" rtlCol="0">
            <a:spAutoFit/>
          </a:bodyPr>
          <a:lstStyle/>
          <a:p>
            <a:pPr algn="ctr"/>
            <a:r>
              <a:rPr lang="en-US" sz="2200" b="1" dirty="0" smtClean="0">
                <a:solidFill>
                  <a:srgbClr val="0070C0"/>
                </a:solidFill>
              </a:rPr>
              <a:t>Tobacco</a:t>
            </a:r>
            <a:endParaRPr lang="en-US" sz="2200" b="1" dirty="0">
              <a:solidFill>
                <a:srgbClr val="0070C0"/>
              </a:solidFill>
            </a:endParaRPr>
          </a:p>
        </p:txBody>
      </p:sp>
      <p:sp>
        <p:nvSpPr>
          <p:cNvPr id="23" name="TextBox 22"/>
          <p:cNvSpPr txBox="1"/>
          <p:nvPr/>
        </p:nvSpPr>
        <p:spPr>
          <a:xfrm>
            <a:off x="228600" y="5410200"/>
            <a:ext cx="1219200" cy="769441"/>
          </a:xfrm>
          <a:prstGeom prst="rect">
            <a:avLst/>
          </a:prstGeom>
          <a:noFill/>
        </p:spPr>
        <p:txBody>
          <a:bodyPr wrap="square" rtlCol="0">
            <a:spAutoFit/>
          </a:bodyPr>
          <a:lstStyle/>
          <a:p>
            <a:pPr algn="ctr"/>
            <a:r>
              <a:rPr lang="en-US" sz="2200" b="1" dirty="0" smtClean="0">
                <a:solidFill>
                  <a:srgbClr val="00B050"/>
                </a:solidFill>
              </a:rPr>
              <a:t>Alcohol &amp; Drugs</a:t>
            </a:r>
            <a:endParaRPr lang="en-US" sz="2200" b="1" dirty="0">
              <a:solidFill>
                <a:srgbClr val="00B050"/>
              </a:solidFill>
            </a:endParaRPr>
          </a:p>
        </p:txBody>
      </p:sp>
      <p:grpSp>
        <p:nvGrpSpPr>
          <p:cNvPr id="63" name="Group 62"/>
          <p:cNvGrpSpPr/>
          <p:nvPr/>
        </p:nvGrpSpPr>
        <p:grpSpPr>
          <a:xfrm>
            <a:off x="3424135" y="1950303"/>
            <a:ext cx="2595665" cy="3124200"/>
            <a:chOff x="3424135" y="1950303"/>
            <a:chExt cx="2595665" cy="3124200"/>
          </a:xfrm>
        </p:grpSpPr>
        <p:cxnSp>
          <p:nvCxnSpPr>
            <p:cNvPr id="25" name="Straight Arrow Connector 24"/>
            <p:cNvCxnSpPr>
              <a:stCxn id="1026" idx="3"/>
              <a:endCxn id="15" idx="1"/>
            </p:cNvCxnSpPr>
            <p:nvPr/>
          </p:nvCxnSpPr>
          <p:spPr>
            <a:xfrm flipV="1">
              <a:off x="3424135" y="1950303"/>
              <a:ext cx="2595665" cy="3356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26" idx="3"/>
              <a:endCxn id="16" idx="1"/>
            </p:cNvCxnSpPr>
            <p:nvPr/>
          </p:nvCxnSpPr>
          <p:spPr>
            <a:xfrm>
              <a:off x="3424135" y="2286000"/>
              <a:ext cx="2595665" cy="7311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26" idx="3"/>
              <a:endCxn id="17" idx="1"/>
            </p:cNvCxnSpPr>
            <p:nvPr/>
          </p:nvCxnSpPr>
          <p:spPr>
            <a:xfrm>
              <a:off x="3424135" y="2286000"/>
              <a:ext cx="2595665" cy="17979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26" idx="3"/>
              <a:endCxn id="18" idx="1"/>
            </p:cNvCxnSpPr>
            <p:nvPr/>
          </p:nvCxnSpPr>
          <p:spPr>
            <a:xfrm>
              <a:off x="3424135" y="2286000"/>
              <a:ext cx="2595665" cy="2788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3429000" y="1950303"/>
            <a:ext cx="2590800" cy="2133600"/>
            <a:chOff x="3429000" y="1950303"/>
            <a:chExt cx="2590800" cy="2133600"/>
          </a:xfrm>
        </p:grpSpPr>
        <p:cxnSp>
          <p:nvCxnSpPr>
            <p:cNvPr id="37" name="Straight Arrow Connector 36"/>
            <p:cNvCxnSpPr>
              <a:stCxn id="1028" idx="3"/>
              <a:endCxn id="15" idx="1"/>
            </p:cNvCxnSpPr>
            <p:nvPr/>
          </p:nvCxnSpPr>
          <p:spPr>
            <a:xfrm flipV="1">
              <a:off x="3429000" y="1950303"/>
              <a:ext cx="2590800" cy="201209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28" idx="3"/>
              <a:endCxn id="16" idx="1"/>
            </p:cNvCxnSpPr>
            <p:nvPr/>
          </p:nvCxnSpPr>
          <p:spPr>
            <a:xfrm flipV="1">
              <a:off x="3429000" y="3017103"/>
              <a:ext cx="2590800" cy="94529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28" idx="3"/>
              <a:endCxn id="17" idx="1"/>
            </p:cNvCxnSpPr>
            <p:nvPr/>
          </p:nvCxnSpPr>
          <p:spPr>
            <a:xfrm>
              <a:off x="3429000" y="3962400"/>
              <a:ext cx="2590800" cy="12150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429000" y="1950303"/>
            <a:ext cx="2590800" cy="4114800"/>
            <a:chOff x="3429000" y="1950303"/>
            <a:chExt cx="2590800" cy="4114800"/>
          </a:xfrm>
        </p:grpSpPr>
        <p:cxnSp>
          <p:nvCxnSpPr>
            <p:cNvPr id="48" name="Straight Arrow Connector 47"/>
            <p:cNvCxnSpPr>
              <a:stCxn id="1030" idx="3"/>
              <a:endCxn id="15" idx="1"/>
            </p:cNvCxnSpPr>
            <p:nvPr/>
          </p:nvCxnSpPr>
          <p:spPr>
            <a:xfrm flipV="1">
              <a:off x="3429000" y="1950303"/>
              <a:ext cx="2590800" cy="37646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30" idx="3"/>
              <a:endCxn id="16" idx="1"/>
            </p:cNvCxnSpPr>
            <p:nvPr/>
          </p:nvCxnSpPr>
          <p:spPr>
            <a:xfrm flipV="1">
              <a:off x="3429000" y="3017103"/>
              <a:ext cx="2590800" cy="26978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0" idx="3"/>
              <a:endCxn id="17" idx="1"/>
            </p:cNvCxnSpPr>
            <p:nvPr/>
          </p:nvCxnSpPr>
          <p:spPr>
            <a:xfrm flipV="1">
              <a:off x="3429000" y="4083903"/>
              <a:ext cx="2590800" cy="16310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030" idx="3"/>
              <a:endCxn id="18" idx="1"/>
            </p:cNvCxnSpPr>
            <p:nvPr/>
          </p:nvCxnSpPr>
          <p:spPr>
            <a:xfrm flipV="1">
              <a:off x="3429000" y="5074503"/>
              <a:ext cx="2590800" cy="6404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030" idx="3"/>
              <a:endCxn id="19" idx="1"/>
            </p:cNvCxnSpPr>
            <p:nvPr/>
          </p:nvCxnSpPr>
          <p:spPr>
            <a:xfrm>
              <a:off x="3429000" y="5715000"/>
              <a:ext cx="2590800" cy="3501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15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b="1" dirty="0" smtClean="0">
                <a:solidFill>
                  <a:schemeClr val="tx1"/>
                </a:solidFill>
              </a:rPr>
              <a:t>Exposures and Health Outcomes</a:t>
            </a:r>
            <a:endParaRPr lang="en-US" b="1"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26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30362"/>
          </a:xfrm>
        </p:spPr>
        <p:txBody>
          <a:bodyPr>
            <a:noAutofit/>
          </a:bodyPr>
          <a:lstStyle/>
          <a:p>
            <a:pPr algn="ctr"/>
            <a:r>
              <a:rPr lang="en-US" sz="9600" dirty="0" smtClean="0"/>
              <a:t>Urgency!!</a:t>
            </a:r>
            <a:endParaRPr lang="en-US" sz="96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0425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Adult Obesity</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20" t="8306" r="1774" b="7366"/>
          <a:stretch/>
        </p:blipFill>
        <p:spPr bwMode="auto">
          <a:xfrm>
            <a:off x="1600200" y="1295400"/>
            <a:ext cx="6705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210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20000"/>
          </a:bodyPr>
          <a:lstStyle/>
          <a:p>
            <a:pPr marL="109728" indent="0">
              <a:buNone/>
            </a:pPr>
            <a:r>
              <a:rPr lang="en-US" b="1" i="1" dirty="0">
                <a:solidFill>
                  <a:schemeClr val="accent6">
                    <a:lumMod val="75000"/>
                  </a:schemeClr>
                </a:solidFill>
                <a:latin typeface="Calibri" pitchFamily="34" charset="0"/>
                <a:ea typeface="ＭＳ Ｐゴシック" pitchFamily="34" charset="-128"/>
                <a:cs typeface="Arial" charset="0"/>
              </a:rPr>
              <a:t>At the end of this session, you will </a:t>
            </a:r>
            <a:r>
              <a:rPr lang="en-US" b="1" i="1" dirty="0" smtClean="0">
                <a:solidFill>
                  <a:schemeClr val="accent6">
                    <a:lumMod val="75000"/>
                  </a:schemeClr>
                </a:solidFill>
                <a:latin typeface="Calibri" pitchFamily="34" charset="0"/>
                <a:ea typeface="ＭＳ Ｐゴシック" pitchFamily="34" charset="-128"/>
                <a:cs typeface="Arial" charset="0"/>
              </a:rPr>
              <a:t>be able to describe:</a:t>
            </a:r>
          </a:p>
          <a:p>
            <a:pPr>
              <a:buClrTx/>
              <a:buFont typeface="Wingdings" panose="05000000000000000000" pitchFamily="2" charset="2"/>
              <a:buChar char="Ø"/>
            </a:pPr>
            <a:r>
              <a:rPr lang="en-US" b="1" i="1" dirty="0" smtClean="0">
                <a:solidFill>
                  <a:schemeClr val="accent6">
                    <a:lumMod val="75000"/>
                  </a:schemeClr>
                </a:solidFill>
                <a:latin typeface="Calibri" pitchFamily="34" charset="0"/>
                <a:ea typeface="ＭＳ Ｐゴシック" pitchFamily="34" charset="-128"/>
                <a:cs typeface="Arial" charset="0"/>
              </a:rPr>
              <a:t>the concept of integrating health care and public health</a:t>
            </a:r>
          </a:p>
          <a:p>
            <a:pPr>
              <a:buClrTx/>
              <a:buFont typeface="Wingdings" panose="05000000000000000000" pitchFamily="2" charset="2"/>
              <a:buChar char="Ø"/>
            </a:pPr>
            <a:r>
              <a:rPr lang="en-US" b="1" i="1" dirty="0" smtClean="0">
                <a:solidFill>
                  <a:schemeClr val="accent6">
                    <a:lumMod val="75000"/>
                  </a:schemeClr>
                </a:solidFill>
                <a:latin typeface="Calibri" pitchFamily="34" charset="0"/>
                <a:ea typeface="ＭＳ Ｐゴシック" pitchFamily="34" charset="-128"/>
                <a:cs typeface="Arial" charset="0"/>
              </a:rPr>
              <a:t>how policy development fosters a healthier individual and community</a:t>
            </a:r>
          </a:p>
          <a:p>
            <a:pPr>
              <a:buClrTx/>
              <a:buFont typeface="Wingdings" panose="05000000000000000000" pitchFamily="2" charset="2"/>
              <a:buChar char="Ø"/>
            </a:pPr>
            <a:r>
              <a:rPr lang="en-US" b="1" i="1" dirty="0">
                <a:solidFill>
                  <a:schemeClr val="accent6">
                    <a:lumMod val="75000"/>
                  </a:schemeClr>
                </a:solidFill>
                <a:latin typeface="Calibri" pitchFamily="34" charset="0"/>
                <a:ea typeface="ＭＳ Ｐゴシック" pitchFamily="34" charset="-128"/>
                <a:cs typeface="Arial" charset="0"/>
              </a:rPr>
              <a:t>t</a:t>
            </a:r>
            <a:r>
              <a:rPr lang="en-US" b="1" i="1" dirty="0" smtClean="0">
                <a:solidFill>
                  <a:schemeClr val="accent6">
                    <a:lumMod val="75000"/>
                  </a:schemeClr>
                </a:solidFill>
                <a:latin typeface="Calibri" pitchFamily="34" charset="0"/>
                <a:ea typeface="ＭＳ Ｐゴシック" pitchFamily="34" charset="-128"/>
                <a:cs typeface="Arial" charset="0"/>
              </a:rPr>
              <a:t>he health equity framework for which policy can be based</a:t>
            </a:r>
          </a:p>
          <a:p>
            <a:pPr>
              <a:buClrTx/>
              <a:buFont typeface="Wingdings" panose="05000000000000000000" pitchFamily="2" charset="2"/>
              <a:buChar char="Ø"/>
            </a:pPr>
            <a:r>
              <a:rPr lang="en-US" b="1" i="1" dirty="0">
                <a:solidFill>
                  <a:schemeClr val="accent6">
                    <a:lumMod val="75000"/>
                  </a:schemeClr>
                </a:solidFill>
                <a:latin typeface="Calibri" pitchFamily="34" charset="0"/>
                <a:ea typeface="ＭＳ Ｐゴシック" pitchFamily="34" charset="-128"/>
                <a:cs typeface="Arial" charset="0"/>
              </a:rPr>
              <a:t>t</a:t>
            </a:r>
            <a:r>
              <a:rPr lang="en-US" b="1" i="1" dirty="0" smtClean="0">
                <a:solidFill>
                  <a:schemeClr val="accent6">
                    <a:lumMod val="75000"/>
                  </a:schemeClr>
                </a:solidFill>
                <a:latin typeface="Calibri" pitchFamily="34" charset="0"/>
                <a:ea typeface="ＭＳ Ｐゴシック" pitchFamily="34" charset="-128"/>
                <a:cs typeface="Arial" charset="0"/>
              </a:rPr>
              <a:t>he urgency of integrating health care and public health as illustrated by the obesity epidemic </a:t>
            </a:r>
          </a:p>
          <a:p>
            <a:pPr marL="109728" indent="0">
              <a:buNone/>
            </a:pPr>
            <a:endParaRPr lang="en-US" b="1" dirty="0">
              <a:solidFill>
                <a:schemeClr val="accent6">
                  <a:lumMod val="75000"/>
                </a:schemeClr>
              </a:solidFill>
              <a:latin typeface="Calibri" pitchFamily="34" charset="0"/>
              <a:ea typeface="ＭＳ Ｐゴシック" pitchFamily="34" charset="-128"/>
              <a:cs typeface="Arial" charset="0"/>
            </a:endParaRPr>
          </a:p>
          <a:p>
            <a:endParaRPr lang="en-US" dirty="0"/>
          </a:p>
        </p:txBody>
      </p:sp>
    </p:spTree>
    <p:extLst>
      <p:ext uri="{BB962C8B-B14F-4D97-AF65-F5344CB8AC3E}">
        <p14:creationId xmlns:p14="http://schemas.microsoft.com/office/powerpoint/2010/main" val="349050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Childhood Obesity</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2" t="39744" r="1627" b="7552"/>
          <a:stretch/>
        </p:blipFill>
        <p:spPr bwMode="auto">
          <a:xfrm>
            <a:off x="1828800" y="1524000"/>
            <a:ext cx="6553200" cy="436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99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Obesity-Related Health Issues</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 t="16999" r="1330" b="4222"/>
          <a:stretch/>
        </p:blipFill>
        <p:spPr bwMode="auto">
          <a:xfrm>
            <a:off x="1253932" y="1295400"/>
            <a:ext cx="728046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38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Obesity-Related Health Issues </a:t>
            </a:r>
            <a:endParaRPr lang="en-US"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28" r="3193" b="48551"/>
          <a:stretch/>
        </p:blipFill>
        <p:spPr bwMode="auto">
          <a:xfrm>
            <a:off x="1143000" y="1447800"/>
            <a:ext cx="7239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85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325562"/>
          </a:xfrm>
        </p:spPr>
        <p:txBody>
          <a:bodyPr>
            <a:normAutofit fontScale="90000"/>
          </a:bodyPr>
          <a:lstStyle/>
          <a:p>
            <a:r>
              <a:rPr lang="en-US" dirty="0" smtClean="0"/>
              <a:t>IOM Proposal: Integrating Clinical and Community Systems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endParaRPr lang="en-US" b="1" dirty="0" smtClean="0"/>
          </a:p>
          <a:p>
            <a:r>
              <a:rPr lang="en-US" b="1" dirty="0" smtClean="0"/>
              <a:t>System </a:t>
            </a:r>
            <a:r>
              <a:rPr lang="en-US" b="1" dirty="0"/>
              <a:t>that is centered on individual patients and family engagement</a:t>
            </a:r>
            <a:r>
              <a:rPr lang="en-US" dirty="0"/>
              <a:t>. The authors note that successful obesity treatment models often require behavioral changes such as preparing nutritious foods or increasing physical activity, and families play a key role in these efforts.</a:t>
            </a:r>
            <a:br>
              <a:rPr lang="en-US" dirty="0"/>
            </a:br>
            <a:endParaRPr lang="en-US" dirty="0"/>
          </a:p>
          <a:p>
            <a:r>
              <a:rPr lang="en-US" b="1" dirty="0" smtClean="0"/>
              <a:t>Restructured </a:t>
            </a:r>
            <a:r>
              <a:rPr lang="en-US" b="1" dirty="0"/>
              <a:t>clinical services provided by physicians who are sensitive to the stigmatization of people with obesity</a:t>
            </a:r>
            <a:r>
              <a:rPr lang="en-US" dirty="0"/>
              <a:t>. Physicians and staff need to learn behavioral strategies that can motivate patients to change their dietary habits and start exercising.</a:t>
            </a:r>
            <a:br>
              <a:rPr lang="en-US" dirty="0"/>
            </a:br>
            <a:endParaRPr lang="en-US" dirty="0"/>
          </a:p>
          <a:p>
            <a:r>
              <a:rPr lang="en-US" b="1" dirty="0" smtClean="0"/>
              <a:t>Better </a:t>
            </a:r>
            <a:r>
              <a:rPr lang="en-US" b="1" dirty="0"/>
              <a:t>integration between clinical services and community systems that can make it easier for patients to lose or maintain their weight</a:t>
            </a:r>
            <a:r>
              <a:rPr lang="en-US" dirty="0"/>
              <a:t>. For example, partnerships between clinics and YMCAs or other community-based resources can provide opportunities for structured regular exercise and/or nutrition counseling</a:t>
            </a:r>
            <a:r>
              <a:rPr lang="en-US" dirty="0" smtClean="0"/>
              <a:t>.</a:t>
            </a:r>
          </a:p>
          <a:p>
            <a:endParaRPr lang="en-US" dirty="0"/>
          </a:p>
          <a:p>
            <a:pPr marL="82296" indent="0">
              <a:buNone/>
            </a:pPr>
            <a:r>
              <a:rPr lang="en-US" sz="1500" dirty="0" smtClean="0"/>
              <a:t>Source: The </a:t>
            </a:r>
            <a:r>
              <a:rPr lang="en-US" sz="1500" dirty="0"/>
              <a:t>Integrated Clinical and Community Systems for the Prevention and Management of Obesity Innovation Collaborative of the </a:t>
            </a:r>
            <a:r>
              <a:rPr lang="en-US" sz="1500" dirty="0" smtClean="0"/>
              <a:t>Institute of Medicine’s Roundtable on Obesity Solutions</a:t>
            </a:r>
          </a:p>
          <a:p>
            <a:pPr marL="82296" indent="0">
              <a:buNone/>
            </a:pPr>
            <a:r>
              <a:rPr lang="en-US" sz="1500" dirty="0"/>
              <a:t>Source: http://www.aafp.org/news/health-of-the-public/20150922obesitymodel.html</a:t>
            </a:r>
          </a:p>
        </p:txBody>
      </p:sp>
    </p:spTree>
    <p:extLst>
      <p:ext uri="{BB962C8B-B14F-4D97-AF65-F5344CB8AC3E}">
        <p14:creationId xmlns:p14="http://schemas.microsoft.com/office/powerpoint/2010/main" val="839192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Font typeface="Wingdings" pitchFamily="2" charset="2"/>
              <a:buNone/>
              <a:defRPr/>
            </a:pPr>
            <a:r>
              <a:rPr lang="en-US" sz="4000" b="1" dirty="0">
                <a:effectLst>
                  <a:outerShdw blurRad="38100" dist="38100" dir="2700000" algn="tl">
                    <a:srgbClr val="000000">
                      <a:alpha val="43137"/>
                    </a:srgbClr>
                  </a:outerShdw>
                </a:effectLst>
              </a:rPr>
              <a:t>Of all the forms of inequality, </a:t>
            </a:r>
            <a:endParaRPr lang="en-US" sz="4000" b="1" dirty="0" smtClean="0">
              <a:effectLst>
                <a:outerShdw blurRad="38100" dist="38100" dir="2700000" algn="tl">
                  <a:srgbClr val="000000">
                    <a:alpha val="43137"/>
                  </a:srgbClr>
                </a:outerShdw>
              </a:effectLst>
            </a:endParaRPr>
          </a:p>
          <a:p>
            <a:pPr marL="0" indent="0" algn="ctr">
              <a:buFont typeface="Wingdings" pitchFamily="2" charset="2"/>
              <a:buNone/>
              <a:defRPr/>
            </a:pPr>
            <a:r>
              <a:rPr lang="en-US" sz="4000" b="1" dirty="0" smtClean="0">
                <a:effectLst>
                  <a:outerShdw blurRad="38100" dist="38100" dir="2700000" algn="tl">
                    <a:srgbClr val="000000">
                      <a:alpha val="43137"/>
                    </a:srgbClr>
                  </a:outerShdw>
                </a:effectLst>
              </a:rPr>
              <a:t>injustice </a:t>
            </a:r>
            <a:r>
              <a:rPr lang="en-US" sz="4000" b="1" dirty="0">
                <a:effectLst>
                  <a:outerShdw blurRad="38100" dist="38100" dir="2700000" algn="tl">
                    <a:srgbClr val="000000">
                      <a:alpha val="43137"/>
                    </a:srgbClr>
                  </a:outerShdw>
                </a:effectLst>
              </a:rPr>
              <a:t>in health care </a:t>
            </a:r>
          </a:p>
          <a:p>
            <a:pPr marL="0" indent="0" algn="ctr">
              <a:buFont typeface="Wingdings" pitchFamily="2" charset="2"/>
              <a:buNone/>
              <a:defRPr/>
            </a:pPr>
            <a:r>
              <a:rPr lang="en-US" sz="4000" b="1" dirty="0">
                <a:effectLst>
                  <a:outerShdw blurRad="38100" dist="38100" dir="2700000" algn="tl">
                    <a:srgbClr val="000000">
                      <a:alpha val="43137"/>
                    </a:srgbClr>
                  </a:outerShdw>
                </a:effectLst>
              </a:rPr>
              <a:t>is the</a:t>
            </a:r>
          </a:p>
          <a:p>
            <a:pPr marL="0" indent="0" algn="ctr">
              <a:buFont typeface="Wingdings" pitchFamily="2" charset="2"/>
              <a:buNone/>
              <a:defRPr/>
            </a:pPr>
            <a:r>
              <a:rPr lang="en-US" sz="4000" b="1" dirty="0">
                <a:effectLst>
                  <a:outerShdw blurRad="38100" dist="38100" dir="2700000" algn="tl">
                    <a:srgbClr val="000000">
                      <a:alpha val="43137"/>
                    </a:srgbClr>
                  </a:outerShdw>
                </a:effectLst>
              </a:rPr>
              <a:t> most shocking </a:t>
            </a:r>
          </a:p>
          <a:p>
            <a:pPr marL="0" indent="0" algn="ctr">
              <a:buFont typeface="Wingdings" pitchFamily="2" charset="2"/>
              <a:buNone/>
              <a:defRPr/>
            </a:pPr>
            <a:r>
              <a:rPr lang="en-US" sz="4000" b="1" dirty="0">
                <a:effectLst>
                  <a:outerShdw blurRad="38100" dist="38100" dir="2700000" algn="tl">
                    <a:srgbClr val="000000">
                      <a:alpha val="43137"/>
                    </a:srgbClr>
                  </a:outerShdw>
                </a:effectLst>
              </a:rPr>
              <a:t>and </a:t>
            </a:r>
          </a:p>
          <a:p>
            <a:pPr marL="0" indent="0" algn="ctr">
              <a:buFont typeface="Wingdings" pitchFamily="2" charset="2"/>
              <a:buNone/>
              <a:defRPr/>
            </a:pPr>
            <a:r>
              <a:rPr lang="en-US" sz="4000" b="1" dirty="0">
                <a:effectLst>
                  <a:outerShdw blurRad="38100" dist="38100" dir="2700000" algn="tl">
                    <a:srgbClr val="000000">
                      <a:alpha val="43137"/>
                    </a:srgbClr>
                  </a:outerShdw>
                </a:effectLst>
              </a:rPr>
              <a:t>inhumane.</a:t>
            </a:r>
          </a:p>
          <a:p>
            <a:pPr marL="0" indent="0" algn="ctr">
              <a:buFont typeface="Wingdings" pitchFamily="2" charset="2"/>
              <a:buNone/>
              <a:defRPr/>
            </a:pPr>
            <a:r>
              <a:rPr lang="en-US" sz="800" b="1" i="1" dirty="0"/>
              <a:t>Martin Luther King</a:t>
            </a:r>
            <a:r>
              <a:rPr lang="en-US" sz="800" dirty="0"/>
              <a:t> Jr</a:t>
            </a:r>
          </a:p>
          <a:p>
            <a:endParaRPr lang="en-US" dirty="0"/>
          </a:p>
        </p:txBody>
      </p:sp>
    </p:spTree>
    <p:extLst>
      <p:ext uri="{BB962C8B-B14F-4D97-AF65-F5344CB8AC3E}">
        <p14:creationId xmlns:p14="http://schemas.microsoft.com/office/powerpoint/2010/main" val="2953471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A </a:t>
            </a:r>
            <a:r>
              <a:rPr lang="en-US" sz="2800" dirty="0"/>
              <a:t>PRACTICAL </a:t>
            </a:r>
            <a:r>
              <a:rPr lang="en-US" sz="2800" dirty="0" smtClean="0"/>
              <a:t>PLAYBOOK: Public </a:t>
            </a:r>
            <a:r>
              <a:rPr lang="en-US" sz="2800" dirty="0"/>
              <a:t>Health. Primary Care. </a:t>
            </a:r>
            <a:r>
              <a:rPr lang="en-US" sz="2800" dirty="0" smtClean="0"/>
              <a:t>Together.</a:t>
            </a:r>
          </a:p>
          <a:p>
            <a:pPr lvl="3"/>
            <a:r>
              <a:rPr lang="en-US" sz="1600" dirty="0"/>
              <a:t>https://www.practicalplaybook.org</a:t>
            </a:r>
            <a:r>
              <a:rPr lang="en-US" sz="1600" dirty="0" smtClean="0"/>
              <a:t>/</a:t>
            </a:r>
          </a:p>
          <a:p>
            <a:pPr marL="923544" lvl="3" indent="0">
              <a:buNone/>
            </a:pPr>
            <a:endParaRPr lang="en-US" sz="1600" dirty="0"/>
          </a:p>
          <a:p>
            <a:r>
              <a:rPr lang="en-US" sz="2800" dirty="0" smtClean="0"/>
              <a:t>The Community Guide</a:t>
            </a:r>
          </a:p>
          <a:p>
            <a:pPr lvl="3"/>
            <a:r>
              <a:rPr lang="en-US" sz="1600" dirty="0"/>
              <a:t>http://</a:t>
            </a:r>
            <a:r>
              <a:rPr lang="en-US" sz="1600" dirty="0" smtClean="0"/>
              <a:t>www.thecommunityguide.org/obesity/communitysettings.html</a:t>
            </a:r>
          </a:p>
          <a:p>
            <a:pPr marL="923544" lvl="3" indent="0">
              <a:buNone/>
            </a:pPr>
            <a:endParaRPr lang="en-US" sz="1600" dirty="0" smtClean="0"/>
          </a:p>
          <a:p>
            <a:r>
              <a:rPr lang="en-US" sz="2800" dirty="0" smtClean="0"/>
              <a:t>Centers for Disease Control and Prevention, Public Health Policy</a:t>
            </a:r>
          </a:p>
          <a:p>
            <a:pPr lvl="3"/>
            <a:r>
              <a:rPr lang="en-US" sz="1600" dirty="0"/>
              <a:t>http://www.cdc.gov/stltpublichealth/policy</a:t>
            </a:r>
            <a:r>
              <a:rPr lang="en-US" sz="1600" dirty="0" smtClean="0"/>
              <a:t>/</a:t>
            </a:r>
          </a:p>
          <a:p>
            <a:r>
              <a:rPr lang="en-US" dirty="0" smtClean="0"/>
              <a:t>Kaiser Family Foundation, Preventive Services Tracker</a:t>
            </a:r>
          </a:p>
          <a:p>
            <a:pPr lvl="3"/>
            <a:r>
              <a:rPr lang="en-US" dirty="0"/>
              <a:t>http://kff.org/health-reform/report/preventive-services-tracker/</a:t>
            </a:r>
            <a:endParaRPr lang="en-US" dirty="0" smtClean="0"/>
          </a:p>
          <a:p>
            <a:endParaRPr lang="en-US" dirty="0"/>
          </a:p>
        </p:txBody>
      </p:sp>
    </p:spTree>
    <p:extLst>
      <p:ext uri="{BB962C8B-B14F-4D97-AF65-F5344CB8AC3E}">
        <p14:creationId xmlns:p14="http://schemas.microsoft.com/office/powerpoint/2010/main" val="3326081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Autofit/>
          </a:bodyPr>
          <a:lstStyle/>
          <a:p>
            <a:pPr algn="ctr"/>
            <a:r>
              <a:rPr lang="en-US" sz="6600" dirty="0" smtClean="0">
                <a:effectLst>
                  <a:outerShdw blurRad="38100" dist="38100" dir="2700000" algn="tl">
                    <a:srgbClr val="000000">
                      <a:alpha val="43137"/>
                    </a:srgbClr>
                  </a:outerShdw>
                </a:effectLst>
              </a:rPr>
              <a:t/>
            </a:r>
            <a:br>
              <a:rPr lang="en-US" sz="6600" dirty="0" smtClean="0">
                <a:effectLst>
                  <a:outerShdw blurRad="38100" dist="38100" dir="2700000" algn="tl">
                    <a:srgbClr val="000000">
                      <a:alpha val="43137"/>
                    </a:srgbClr>
                  </a:outerShdw>
                </a:effectLst>
              </a:rPr>
            </a:br>
            <a:r>
              <a:rPr lang="en-US" sz="6600" dirty="0" smtClean="0">
                <a:effectLst>
                  <a:outerShdw blurRad="38100" dist="38100" dir="2700000" algn="tl">
                    <a:srgbClr val="000000">
                      <a:alpha val="43137"/>
                    </a:srgbClr>
                  </a:outerShdw>
                </a:effectLst>
              </a:rPr>
              <a:t>Thank you!</a:t>
            </a:r>
            <a:r>
              <a:rPr lang="en-US" sz="6600" dirty="0">
                <a:effectLst>
                  <a:outerShdw blurRad="38100" dist="38100" dir="2700000" algn="tl">
                    <a:srgbClr val="000000">
                      <a:alpha val="43137"/>
                    </a:srgbClr>
                  </a:outerShdw>
                </a:effectLst>
              </a:rPr>
              <a:t/>
            </a:r>
            <a:br>
              <a:rPr lang="en-US" sz="6600" dirty="0">
                <a:effectLst>
                  <a:outerShdw blurRad="38100" dist="38100" dir="2700000" algn="tl">
                    <a:srgbClr val="000000">
                      <a:alpha val="43137"/>
                    </a:srgbClr>
                  </a:outerShdw>
                </a:effectLst>
              </a:rPr>
            </a:b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2514600"/>
            <a:ext cx="6952488" cy="3733800"/>
          </a:xfrm>
        </p:spPr>
        <p:txBody>
          <a:bodyPr/>
          <a:lstStyle/>
          <a:p>
            <a:pPr marL="82296" indent="0">
              <a:buNone/>
            </a:pPr>
            <a:r>
              <a:rPr lang="en-US" dirty="0" smtClean="0"/>
              <a:t>Arlene Ryndak, MPH, RN</a:t>
            </a:r>
          </a:p>
          <a:p>
            <a:pPr marL="82296" indent="0">
              <a:buNone/>
            </a:pPr>
            <a:r>
              <a:rPr lang="en-US" dirty="0" smtClean="0">
                <a:hlinkClick r:id="rId2"/>
              </a:rPr>
              <a:t>aryndak@lakecountyil.gov</a:t>
            </a:r>
            <a:endParaRPr lang="en-US" dirty="0" smtClean="0"/>
          </a:p>
          <a:p>
            <a:pPr marL="82296" indent="0">
              <a:buNone/>
            </a:pPr>
            <a:r>
              <a:rPr lang="en-US" dirty="0" smtClean="0"/>
              <a:t>847.377.8107</a:t>
            </a:r>
            <a:endParaRPr lang="en-US" dirty="0"/>
          </a:p>
        </p:txBody>
      </p:sp>
    </p:spTree>
    <p:extLst>
      <p:ext uri="{BB962C8B-B14F-4D97-AF65-F5344CB8AC3E}">
        <p14:creationId xmlns:p14="http://schemas.microsoft.com/office/powerpoint/2010/main" val="373757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2362200"/>
          </a:xfrm>
        </p:spPr>
        <p:txBody>
          <a:bodyPr>
            <a:noAutofit/>
          </a:bodyPr>
          <a:lstStyle/>
          <a:p>
            <a:pPr algn="ctr"/>
            <a:r>
              <a:rPr lang="en-US" sz="3200" dirty="0" smtClean="0"/>
              <a:t>Why Should Primary Care Care about Population Health</a:t>
            </a:r>
            <a:br>
              <a:rPr lang="en-US" sz="3200" dirty="0" smtClean="0"/>
            </a:br>
            <a:r>
              <a:rPr lang="en-US" sz="3200" dirty="0" smtClean="0"/>
              <a:t> and </a:t>
            </a:r>
            <a:br>
              <a:rPr lang="en-US" sz="3200" dirty="0" smtClean="0"/>
            </a:br>
            <a:r>
              <a:rPr lang="en-US" sz="3200" dirty="0" smtClean="0"/>
              <a:t>Why Should Population Health Care about Primary Care?</a:t>
            </a:r>
            <a:endParaRPr lang="en-US" sz="3200" dirty="0"/>
          </a:p>
        </p:txBody>
      </p:sp>
      <p:sp>
        <p:nvSpPr>
          <p:cNvPr id="3" name="Content Placeholder 2"/>
          <p:cNvSpPr>
            <a:spLocks noGrp="1"/>
          </p:cNvSpPr>
          <p:nvPr>
            <p:ph idx="1"/>
          </p:nvPr>
        </p:nvSpPr>
        <p:spPr>
          <a:xfrm>
            <a:off x="1600200" y="3200400"/>
            <a:ext cx="7333488" cy="3048000"/>
          </a:xfrm>
        </p:spPr>
        <p:txBody>
          <a:bodyPr>
            <a:normAutofit lnSpcReduction="10000"/>
          </a:bodyPr>
          <a:lstStyle/>
          <a:p>
            <a:r>
              <a:rPr lang="en-US" dirty="0" smtClean="0"/>
              <a:t>Dramatic rise in health care costs</a:t>
            </a:r>
          </a:p>
          <a:p>
            <a:r>
              <a:rPr lang="en-US" dirty="0" smtClean="0"/>
              <a:t>Social and environmental determinants of health</a:t>
            </a:r>
          </a:p>
          <a:p>
            <a:r>
              <a:rPr lang="en-US" dirty="0" smtClean="0"/>
              <a:t>Effect of primary prevention</a:t>
            </a:r>
          </a:p>
          <a:p>
            <a:r>
              <a:rPr lang="en-US" dirty="0" smtClean="0"/>
              <a:t>Enhance capacity of both sector’s mission – improving health</a:t>
            </a:r>
            <a:endParaRPr lang="en-US" dirty="0"/>
          </a:p>
        </p:txBody>
      </p:sp>
    </p:spTree>
    <p:extLst>
      <p:ext uri="{BB962C8B-B14F-4D97-AF65-F5344CB8AC3E}">
        <p14:creationId xmlns:p14="http://schemas.microsoft.com/office/powerpoint/2010/main" val="4145940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Integration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Institute of Medicine Committee, 2012</a:t>
            </a:r>
          </a:p>
          <a:p>
            <a:pPr lvl="3"/>
            <a:r>
              <a:rPr lang="en-US" dirty="0" smtClean="0"/>
              <a:t>Findings:  </a:t>
            </a:r>
          </a:p>
          <a:p>
            <a:pPr lvl="5"/>
            <a:r>
              <a:rPr lang="en-US" dirty="0" smtClean="0"/>
              <a:t>Principles of integration ripe </a:t>
            </a:r>
          </a:p>
          <a:p>
            <a:pPr lvl="7"/>
            <a:r>
              <a:rPr lang="en-US" dirty="0" smtClean="0"/>
              <a:t>Common goal of population health improvement</a:t>
            </a:r>
          </a:p>
          <a:p>
            <a:pPr lvl="7"/>
            <a:r>
              <a:rPr lang="en-US" dirty="0" smtClean="0"/>
              <a:t>Community engagement to define/address needs</a:t>
            </a:r>
          </a:p>
          <a:p>
            <a:pPr lvl="7"/>
            <a:r>
              <a:rPr lang="en-US" dirty="0" smtClean="0"/>
              <a:t>Aligned leadership</a:t>
            </a:r>
          </a:p>
          <a:p>
            <a:pPr lvl="7"/>
            <a:r>
              <a:rPr lang="en-US" dirty="0" smtClean="0"/>
              <a:t>Sustainability through stronger infrastructures and engagement of multiple agencies</a:t>
            </a:r>
          </a:p>
          <a:p>
            <a:pPr lvl="7"/>
            <a:r>
              <a:rPr lang="en-US" dirty="0" smtClean="0"/>
              <a:t>Collaborative use of data and analysis</a:t>
            </a:r>
          </a:p>
          <a:p>
            <a:pPr lvl="5"/>
            <a:r>
              <a:rPr lang="en-US" dirty="0" smtClean="0"/>
              <a:t>Current patterns of health policy focus and investment does not leverage assets and potential</a:t>
            </a:r>
          </a:p>
          <a:p>
            <a:pPr lvl="5"/>
            <a:r>
              <a:rPr lang="en-US" dirty="0" smtClean="0"/>
              <a:t>Emerging models of health care delivery and public health can be leveraged to promote alignment</a:t>
            </a:r>
          </a:p>
          <a:p>
            <a:pPr marL="1325880" lvl="5" indent="0">
              <a:buNone/>
            </a:pPr>
            <a:endParaRPr lang="en-US" dirty="0" smtClean="0"/>
          </a:p>
          <a:p>
            <a:pPr marL="457200" lvl="1" indent="0">
              <a:buNone/>
            </a:pPr>
            <a:r>
              <a:rPr lang="en-US" sz="900" dirty="0"/>
              <a:t>Source: http://www.nap.edu/download.php?record_id=13381</a:t>
            </a:r>
            <a:endParaRPr lang="en-US" sz="900" dirty="0" smtClean="0"/>
          </a:p>
        </p:txBody>
      </p:sp>
    </p:spTree>
    <p:extLst>
      <p:ext uri="{BB962C8B-B14F-4D97-AF65-F5344CB8AC3E}">
        <p14:creationId xmlns:p14="http://schemas.microsoft.com/office/powerpoint/2010/main" val="257434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Integration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Institute for Healthcare Improvement:  Triple Aim</a:t>
            </a:r>
          </a:p>
          <a:p>
            <a:pPr lvl="2"/>
            <a:r>
              <a:rPr lang="en-US" dirty="0"/>
              <a:t>Improving the patient experience of care (including quality and satisfaction</a:t>
            </a:r>
            <a:r>
              <a:rPr lang="en-US" dirty="0" smtClean="0"/>
              <a:t>)</a:t>
            </a:r>
            <a:endParaRPr lang="en-US" dirty="0"/>
          </a:p>
          <a:p>
            <a:pPr lvl="2"/>
            <a:r>
              <a:rPr lang="en-US" dirty="0"/>
              <a:t>Improving the health of </a:t>
            </a:r>
            <a:r>
              <a:rPr lang="en-US" dirty="0" smtClean="0"/>
              <a:t>populations</a:t>
            </a:r>
            <a:endParaRPr lang="en-US" dirty="0"/>
          </a:p>
          <a:p>
            <a:pPr lvl="2"/>
            <a:r>
              <a:rPr lang="en-US" dirty="0"/>
              <a:t>Reducing the per capita cost of health </a:t>
            </a:r>
            <a:r>
              <a:rPr lang="en-US" dirty="0" smtClean="0"/>
              <a:t>care</a:t>
            </a:r>
            <a:endParaRPr lang="en-US" dirty="0"/>
          </a:p>
          <a:p>
            <a:pPr marL="923544" lvl="3" indent="0">
              <a:buNone/>
            </a:pPr>
            <a:endParaRPr lang="en-US" dirty="0" smtClean="0"/>
          </a:p>
          <a:p>
            <a:pPr lvl="1">
              <a:buFont typeface="Wingdings" panose="05000000000000000000" pitchFamily="2" charset="2"/>
              <a:buChar char="Ø"/>
            </a:pPr>
            <a:r>
              <a:rPr lang="en-US" dirty="0" smtClean="0"/>
              <a:t>“IHI </a:t>
            </a:r>
            <a:r>
              <a:rPr lang="en-US" dirty="0"/>
              <a:t>believes that to do this work effectively, it’s important to harness a range of community determinants of health, empower individuals and families, substantially broaden the role and impact of primary care and other community based services, and assure a seamless journey through the whole system of care throughout a person’s life</a:t>
            </a:r>
            <a:r>
              <a:rPr lang="en-US" dirty="0" smtClean="0"/>
              <a:t>.”</a:t>
            </a:r>
            <a:endParaRPr lang="en-US" dirty="0" smtClean="0"/>
          </a:p>
          <a:p>
            <a:pPr lvl="3">
              <a:buFont typeface="Wingdings" panose="05000000000000000000" pitchFamily="2" charset="2"/>
              <a:buChar char="Ø"/>
            </a:pPr>
            <a:endParaRPr lang="en-US" dirty="0"/>
          </a:p>
          <a:p>
            <a:pPr marL="192024" indent="0">
              <a:buNone/>
            </a:pPr>
            <a:r>
              <a:rPr lang="en-US" sz="900" dirty="0"/>
              <a:t>Source: http://www.ihi.org/engage/initiatives/tripleaim/Pages/default.aspx</a:t>
            </a:r>
          </a:p>
          <a:p>
            <a:pPr marL="466344" lvl="1" indent="0">
              <a:buNone/>
            </a:pPr>
            <a:endParaRPr lang="en-US" dirty="0"/>
          </a:p>
        </p:txBody>
      </p:sp>
    </p:spTree>
    <p:extLst>
      <p:ext uri="{BB962C8B-B14F-4D97-AF65-F5344CB8AC3E}">
        <p14:creationId xmlns:p14="http://schemas.microsoft.com/office/powerpoint/2010/main" val="161934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C000"/>
                </a:solidFill>
                <a:latin typeface="Calibri" pitchFamily="34" charset="0"/>
              </a:rPr>
              <a:t>Policy Development </a:t>
            </a:r>
            <a:r>
              <a:rPr lang="en-US" b="1" dirty="0" smtClean="0">
                <a:solidFill>
                  <a:srgbClr val="FFC000"/>
                </a:solidFill>
                <a:latin typeface="Calibri" pitchFamily="34" charset="0"/>
              </a:rPr>
              <a:t/>
            </a:r>
            <a:br>
              <a:rPr lang="en-US" b="1" dirty="0" smtClean="0">
                <a:solidFill>
                  <a:srgbClr val="FFC000"/>
                </a:solidFill>
                <a:latin typeface="Calibri" pitchFamily="34" charset="0"/>
              </a:rPr>
            </a:br>
            <a:r>
              <a:rPr lang="en-US" b="1" dirty="0" smtClean="0">
                <a:solidFill>
                  <a:srgbClr val="FFC000"/>
                </a:solidFill>
                <a:latin typeface="Calibri" pitchFamily="34" charset="0"/>
              </a:rPr>
              <a:t>A </a:t>
            </a:r>
            <a:r>
              <a:rPr lang="en-US" b="1" dirty="0" smtClean="0">
                <a:solidFill>
                  <a:srgbClr val="FFC000"/>
                </a:solidFill>
                <a:latin typeface="Calibri" pitchFamily="34" charset="0"/>
              </a:rPr>
              <a:t>Core Function of Public Health</a:t>
            </a:r>
            <a:endParaRPr lang="en-US" b="1" dirty="0">
              <a:solidFill>
                <a:srgbClr val="FFC000"/>
              </a:solidFill>
            </a:endParaRPr>
          </a:p>
        </p:txBody>
      </p:sp>
      <p:sp>
        <p:nvSpPr>
          <p:cNvPr id="3" name="Content Placeholder 2"/>
          <p:cNvSpPr>
            <a:spLocks noGrp="1"/>
          </p:cNvSpPr>
          <p:nvPr>
            <p:ph idx="1"/>
          </p:nvPr>
        </p:nvSpPr>
        <p:spPr/>
        <p:txBody>
          <a:bodyPr>
            <a:normAutofit/>
          </a:bodyPr>
          <a:lstStyle/>
          <a:p>
            <a:pPr marL="0" indent="0">
              <a:buClr>
                <a:srgbClr val="003399"/>
              </a:buClr>
              <a:buSzPct val="100000"/>
              <a:buNone/>
            </a:pPr>
            <a:r>
              <a:rPr lang="en-US" sz="2400" b="1" dirty="0">
                <a:latin typeface="Calibri" pitchFamily="34" charset="0"/>
                <a:ea typeface="ＭＳ Ｐゴシック" pitchFamily="34" charset="-128"/>
                <a:cs typeface="Arial" charset="0"/>
              </a:rPr>
              <a:t>The foundation for public health lies within the 3 core functions defined by the </a:t>
            </a:r>
            <a:r>
              <a:rPr lang="en-US" sz="2400" b="1" dirty="0" smtClean="0">
                <a:latin typeface="Calibri" pitchFamily="34" charset="0"/>
                <a:ea typeface="ＭＳ Ｐゴシック" pitchFamily="34" charset="-128"/>
                <a:cs typeface="Arial" charset="0"/>
              </a:rPr>
              <a:t>IOM</a:t>
            </a:r>
            <a:r>
              <a:rPr lang="en-US" sz="2400" b="1" dirty="0">
                <a:latin typeface="Calibri" pitchFamily="34" charset="0"/>
                <a:ea typeface="ＭＳ Ｐゴシック" pitchFamily="34" charset="-128"/>
                <a:cs typeface="Arial" charset="0"/>
              </a:rPr>
              <a:t>: </a:t>
            </a:r>
          </a:p>
          <a:p>
            <a:pPr marL="457200" indent="-457200">
              <a:buClr>
                <a:srgbClr val="003399"/>
              </a:buClr>
              <a:buSzPct val="100000"/>
              <a:buFont typeface="Arial" pitchFamily="34" charset="0"/>
              <a:buChar char="•"/>
            </a:pPr>
            <a:endParaRPr lang="en-US" sz="800" b="1" dirty="0">
              <a:latin typeface="Calibri" pitchFamily="34" charset="0"/>
              <a:ea typeface="ＭＳ Ｐゴシック" pitchFamily="34" charset="-128"/>
              <a:cs typeface="Arial" charset="0"/>
            </a:endParaRPr>
          </a:p>
          <a:p>
            <a:pPr marL="915988" lvl="2" indent="-457200">
              <a:buClr>
                <a:schemeClr val="tx2"/>
              </a:buClr>
              <a:buSzPct val="70000"/>
              <a:buFont typeface="Wingdings" pitchFamily="2" charset="2"/>
              <a:buChar char="q"/>
            </a:pPr>
            <a:r>
              <a:rPr lang="en-US" b="1" dirty="0">
                <a:latin typeface="Calibri" pitchFamily="34" charset="0"/>
                <a:ea typeface="ＭＳ Ｐゴシック" pitchFamily="34" charset="-128"/>
                <a:cs typeface="Arial" charset="0"/>
              </a:rPr>
              <a:t>Assessment </a:t>
            </a:r>
          </a:p>
          <a:p>
            <a:pPr marL="915988" lvl="2" indent="-457200">
              <a:buClr>
                <a:schemeClr val="tx2"/>
              </a:buClr>
              <a:buSzPct val="70000"/>
              <a:buFont typeface="Wingdings" pitchFamily="2" charset="2"/>
              <a:buChar char="q"/>
            </a:pPr>
            <a:r>
              <a:rPr lang="en-US" b="1" dirty="0">
                <a:latin typeface="Calibri" pitchFamily="34" charset="0"/>
                <a:ea typeface="ＭＳ Ｐゴシック" pitchFamily="34" charset="-128"/>
                <a:cs typeface="Arial" charset="0"/>
              </a:rPr>
              <a:t>Policy Development </a:t>
            </a:r>
            <a:endParaRPr lang="en-US" dirty="0">
              <a:latin typeface="Calibri" pitchFamily="34" charset="0"/>
              <a:ea typeface="ＭＳ Ｐゴシック" pitchFamily="34" charset="-128"/>
              <a:cs typeface="Arial" charset="0"/>
            </a:endParaRPr>
          </a:p>
          <a:p>
            <a:pPr marL="915988" lvl="2" indent="-457200">
              <a:buClr>
                <a:schemeClr val="tx2"/>
              </a:buClr>
              <a:buSzPct val="70000"/>
              <a:buFont typeface="Wingdings" pitchFamily="2" charset="2"/>
              <a:buChar char="q"/>
            </a:pPr>
            <a:r>
              <a:rPr lang="en-US" b="1" dirty="0">
                <a:latin typeface="Calibri" pitchFamily="34" charset="0"/>
                <a:ea typeface="ＭＳ Ｐゴシック" pitchFamily="34" charset="-128"/>
                <a:cs typeface="Arial" charset="0"/>
              </a:rPr>
              <a:t>Assurance</a:t>
            </a:r>
          </a:p>
          <a:p>
            <a:pPr marL="458788" lvl="2" indent="0">
              <a:buSzPct val="100000"/>
              <a:buNone/>
            </a:pPr>
            <a:endParaRPr lang="en-US" sz="800" b="1" dirty="0">
              <a:latin typeface="Calibri" pitchFamily="34" charset="0"/>
              <a:ea typeface="ＭＳ Ｐゴシック" pitchFamily="34" charset="-128"/>
              <a:cs typeface="Arial" charset="0"/>
            </a:endParaRPr>
          </a:p>
        </p:txBody>
      </p:sp>
      <p:sp>
        <p:nvSpPr>
          <p:cNvPr id="4" name="Text Placeholder 1"/>
          <p:cNvSpPr txBox="1">
            <a:spLocks/>
          </p:cNvSpPr>
          <p:nvPr/>
        </p:nvSpPr>
        <p:spPr bwMode="auto">
          <a:xfrm>
            <a:off x="1676400" y="55626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0" kern="1200">
                <a:solidFill>
                  <a:schemeClr val="tx1"/>
                </a:solidFill>
                <a:latin typeface="+mn-lt"/>
                <a:ea typeface="+mn-ea"/>
                <a:cs typeface="+mn-cs"/>
              </a:defRPr>
            </a:lvl1pPr>
            <a:lvl2pPr marL="457200" algn="l" rtl="0" eaLnBrk="0" fontAlgn="base" hangingPunct="0">
              <a:spcBef>
                <a:spcPct val="0"/>
              </a:spcBef>
              <a:spcAft>
                <a:spcPct val="0"/>
              </a:spcAft>
              <a:defRPr b="1"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Black" pitchFamily="34" charset="0"/>
                <a:ea typeface="+mn-ea"/>
                <a:cs typeface="+mn-cs"/>
              </a:defRPr>
            </a:lvl5pPr>
            <a:lvl6pPr marL="2286000" algn="l" defTabSz="914400" rtl="0" eaLnBrk="1" latinLnBrk="0" hangingPunct="1">
              <a:defRPr b="1" kern="1200">
                <a:solidFill>
                  <a:schemeClr val="tx1"/>
                </a:solidFill>
                <a:latin typeface="Arial Black" pitchFamily="34" charset="0"/>
                <a:ea typeface="+mn-ea"/>
                <a:cs typeface="+mn-cs"/>
              </a:defRPr>
            </a:lvl6pPr>
            <a:lvl7pPr marL="2743200" algn="l" defTabSz="914400" rtl="0" eaLnBrk="1" latinLnBrk="0" hangingPunct="1">
              <a:defRPr b="1" kern="1200">
                <a:solidFill>
                  <a:schemeClr val="tx1"/>
                </a:solidFill>
                <a:latin typeface="Arial Black" pitchFamily="34" charset="0"/>
                <a:ea typeface="+mn-ea"/>
                <a:cs typeface="+mn-cs"/>
              </a:defRPr>
            </a:lvl7pPr>
            <a:lvl8pPr marL="3200400" algn="l" defTabSz="914400" rtl="0" eaLnBrk="1" latinLnBrk="0" hangingPunct="1">
              <a:defRPr b="1" kern="1200">
                <a:solidFill>
                  <a:schemeClr val="tx1"/>
                </a:solidFill>
                <a:latin typeface="Arial Black" pitchFamily="34" charset="0"/>
                <a:ea typeface="+mn-ea"/>
                <a:cs typeface="+mn-cs"/>
              </a:defRPr>
            </a:lvl8pPr>
            <a:lvl9pPr marL="3657600" algn="l" defTabSz="914400" rtl="0" eaLnBrk="1" latinLnBrk="0" hangingPunct="1">
              <a:defRPr b="1" kern="1200">
                <a:solidFill>
                  <a:schemeClr val="tx1"/>
                </a:solidFill>
                <a:latin typeface="Arial Black" pitchFamily="34" charset="0"/>
                <a:ea typeface="+mn-ea"/>
                <a:cs typeface="+mn-cs"/>
              </a:defRPr>
            </a:lvl9pPr>
          </a:lstStyle>
          <a:p>
            <a:r>
              <a:rPr lang="en-US" sz="800" dirty="0" smtClean="0">
                <a:latin typeface="Calibri" pitchFamily="34" charset="0"/>
              </a:rPr>
              <a:t>Source of core functions: Institute of Medicine. </a:t>
            </a:r>
            <a:r>
              <a:rPr lang="en-US" sz="800" i="1" dirty="0" smtClean="0">
                <a:latin typeface="Calibri" pitchFamily="34" charset="0"/>
              </a:rPr>
              <a:t>The Future of Public Health</a:t>
            </a:r>
            <a:r>
              <a:rPr lang="en-US" sz="800" dirty="0" smtClean="0">
                <a:latin typeface="Calibri" pitchFamily="34" charset="0"/>
              </a:rPr>
              <a:t>. 1988.</a:t>
            </a:r>
          </a:p>
          <a:p>
            <a:r>
              <a:rPr lang="en-US" sz="800" dirty="0" smtClean="0">
                <a:latin typeface="Calibri" pitchFamily="34" charset="0"/>
              </a:rPr>
              <a:t>Source of Ten Essential Public Health Services: Core Public Health Functions Steering Committee, 1994</a:t>
            </a:r>
          </a:p>
          <a:p>
            <a:endParaRPr lang="en-US" dirty="0">
              <a:latin typeface="Calibri" pitchFamily="34" charset="0"/>
            </a:endParaRPr>
          </a:p>
        </p:txBody>
      </p:sp>
    </p:spTree>
    <p:extLst>
      <p:ext uri="{BB962C8B-B14F-4D97-AF65-F5344CB8AC3E}">
        <p14:creationId xmlns:p14="http://schemas.microsoft.com/office/powerpoint/2010/main" val="1107155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C000"/>
                </a:solidFill>
              </a:rPr>
              <a:t>Public Health Core Functions </a:t>
            </a:r>
            <a:br>
              <a:rPr lang="en-US" dirty="0">
                <a:solidFill>
                  <a:srgbClr val="FFC000"/>
                </a:solidFill>
              </a:rPr>
            </a:br>
            <a:r>
              <a:rPr lang="en-US" dirty="0">
                <a:solidFill>
                  <a:srgbClr val="FFC000"/>
                </a:solidFill>
              </a:rPr>
              <a:t>and 10 Essential Services</a:t>
            </a:r>
          </a:p>
        </p:txBody>
      </p:sp>
      <p:pic>
        <p:nvPicPr>
          <p:cNvPr id="5" name="Content Placeholder 4" descr="This chart is a wheel showing how the Ten Essential Services relate to the 3 Core Functions: &#10;Public health in the United States is framed around three core functions of public health: &lt;1&gt; assessment, &lt;2&gt; policy development, and &lt;3&gt; assurance. &#10;Each core function is linked to essential services that a public health department should be providing, at the state or local level of practice: under the core function of assessment,  surveillance and  disease investigations; under policy development,  education,  partnership mobilization, and policies; under assurance,  enforcement of public health laws,  linkage of citizens to needed care,  developing the public health workforce, and  evaluation. &#10;At the heart of the core functions and the essential services are the two keys without which public health cannot function: system management, and research.&#10;" title="Essential Services Cycle"/>
          <p:cNvPicPr>
            <a:picLocks noGrp="1" noChangeAspect="1" noChangeArrowheads="1"/>
          </p:cNvPicPr>
          <p:nvPr>
            <p:ph idx="1"/>
          </p:nvPr>
        </p:nvPicPr>
        <p:blipFill>
          <a:blip r:embed="rId2"/>
          <a:stretch>
            <a:fillRect/>
          </a:stretch>
        </p:blipFill>
        <p:spPr>
          <a:xfrm>
            <a:off x="2895600" y="1676400"/>
            <a:ext cx="4003675" cy="3914775"/>
          </a:xfrm>
          <a:prstGeom prst="rect">
            <a:avLst/>
          </a:prstGeom>
        </p:spPr>
      </p:pic>
      <p:sp>
        <p:nvSpPr>
          <p:cNvPr id="6" name="Text Placeholder 13"/>
          <p:cNvSpPr txBox="1">
            <a:spLocks/>
          </p:cNvSpPr>
          <p:nvPr/>
        </p:nvSpPr>
        <p:spPr bwMode="auto">
          <a:xfrm>
            <a:off x="1371600" y="6229350"/>
            <a:ext cx="44259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0" kern="1200">
                <a:solidFill>
                  <a:schemeClr val="tx1"/>
                </a:solidFill>
                <a:latin typeface="+mn-lt"/>
                <a:ea typeface="+mn-ea"/>
                <a:cs typeface="+mn-cs"/>
              </a:defRPr>
            </a:lvl1pPr>
            <a:lvl2pPr marL="457200" algn="l" rtl="0" eaLnBrk="0" fontAlgn="base" hangingPunct="0">
              <a:spcBef>
                <a:spcPct val="0"/>
              </a:spcBef>
              <a:spcAft>
                <a:spcPct val="0"/>
              </a:spcAft>
              <a:defRPr b="1"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Black" pitchFamily="34" charset="0"/>
                <a:ea typeface="+mn-ea"/>
                <a:cs typeface="+mn-cs"/>
              </a:defRPr>
            </a:lvl5pPr>
            <a:lvl6pPr marL="2286000" algn="l" defTabSz="914400" rtl="0" eaLnBrk="1" latinLnBrk="0" hangingPunct="1">
              <a:defRPr b="1" kern="1200">
                <a:solidFill>
                  <a:schemeClr val="tx1"/>
                </a:solidFill>
                <a:latin typeface="Arial Black" pitchFamily="34" charset="0"/>
                <a:ea typeface="+mn-ea"/>
                <a:cs typeface="+mn-cs"/>
              </a:defRPr>
            </a:lvl6pPr>
            <a:lvl7pPr marL="2743200" algn="l" defTabSz="914400" rtl="0" eaLnBrk="1" latinLnBrk="0" hangingPunct="1">
              <a:defRPr b="1" kern="1200">
                <a:solidFill>
                  <a:schemeClr val="tx1"/>
                </a:solidFill>
                <a:latin typeface="Arial Black" pitchFamily="34" charset="0"/>
                <a:ea typeface="+mn-ea"/>
                <a:cs typeface="+mn-cs"/>
              </a:defRPr>
            </a:lvl7pPr>
            <a:lvl8pPr marL="3200400" algn="l" defTabSz="914400" rtl="0" eaLnBrk="1" latinLnBrk="0" hangingPunct="1">
              <a:defRPr b="1" kern="1200">
                <a:solidFill>
                  <a:schemeClr val="tx1"/>
                </a:solidFill>
                <a:latin typeface="Arial Black" pitchFamily="34" charset="0"/>
                <a:ea typeface="+mn-ea"/>
                <a:cs typeface="+mn-cs"/>
              </a:defRPr>
            </a:lvl8pPr>
            <a:lvl9pPr marL="3657600" algn="l" defTabSz="914400" rtl="0" eaLnBrk="1" latinLnBrk="0" hangingPunct="1">
              <a:defRPr b="1" kern="1200">
                <a:solidFill>
                  <a:schemeClr val="tx1"/>
                </a:solidFill>
                <a:latin typeface="Arial Black" pitchFamily="34" charset="0"/>
                <a:ea typeface="+mn-ea"/>
                <a:cs typeface="+mn-cs"/>
              </a:defRPr>
            </a:lvl9pPr>
          </a:lstStyle>
          <a:p>
            <a:r>
              <a:rPr lang="en-US" dirty="0" smtClean="0">
                <a:latin typeface="Calibri" pitchFamily="34" charset="0"/>
              </a:rPr>
              <a:t>Source:  Core Public Health Functions Steering Committee, 1994</a:t>
            </a:r>
            <a:endParaRPr lang="en-US" dirty="0">
              <a:solidFill>
                <a:schemeClr val="bg2"/>
              </a:solidFill>
            </a:endParaRPr>
          </a:p>
        </p:txBody>
      </p:sp>
    </p:spTree>
    <p:extLst>
      <p:ext uri="{BB962C8B-B14F-4D97-AF65-F5344CB8AC3E}">
        <p14:creationId xmlns:p14="http://schemas.microsoft.com/office/powerpoint/2010/main" val="224011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Examples</a:t>
            </a:r>
            <a:endParaRPr lang="en-US" dirty="0"/>
          </a:p>
        </p:txBody>
      </p:sp>
      <p:sp>
        <p:nvSpPr>
          <p:cNvPr id="3" name="Content Placeholder 2"/>
          <p:cNvSpPr>
            <a:spLocks noGrp="1"/>
          </p:cNvSpPr>
          <p:nvPr>
            <p:ph idx="1"/>
          </p:nvPr>
        </p:nvSpPr>
        <p:spPr/>
        <p:txBody>
          <a:bodyPr>
            <a:normAutofit fontScale="85000" lnSpcReduction="20000"/>
          </a:bodyPr>
          <a:lstStyle/>
          <a:p>
            <a:r>
              <a:rPr lang="en-US" sz="2200" dirty="0"/>
              <a:t>CDC defines "policy" as a law, regulation, procedure, administrative action, incentive, or voluntary practice of governments and other institutions.</a:t>
            </a:r>
            <a:endParaRPr lang="en-US" sz="2200" dirty="0" smtClean="0"/>
          </a:p>
          <a:p>
            <a:pPr marL="82296" indent="0">
              <a:buNone/>
            </a:pPr>
            <a:r>
              <a:rPr lang="en-US" sz="800" dirty="0"/>
              <a:t>Source: http://www.cdc.gov/stltpublichealth/policy/</a:t>
            </a:r>
          </a:p>
          <a:p>
            <a:pPr lvl="1">
              <a:buFont typeface="Wingdings" panose="05000000000000000000" pitchFamily="2" charset="2"/>
              <a:buChar char="Ø"/>
            </a:pPr>
            <a:r>
              <a:rPr lang="en-US" dirty="0" smtClean="0"/>
              <a:t>Seat belt use</a:t>
            </a:r>
          </a:p>
          <a:p>
            <a:pPr lvl="1">
              <a:buFont typeface="Wingdings" panose="05000000000000000000" pitchFamily="2" charset="2"/>
              <a:buChar char="Ø"/>
            </a:pPr>
            <a:r>
              <a:rPr lang="en-US" dirty="0" smtClean="0"/>
              <a:t>Alcohol and tobacco control</a:t>
            </a:r>
          </a:p>
          <a:p>
            <a:pPr lvl="1">
              <a:buFont typeface="Wingdings" panose="05000000000000000000" pitchFamily="2" charset="2"/>
              <a:buChar char="Ø"/>
            </a:pPr>
            <a:r>
              <a:rPr lang="en-US" dirty="0" smtClean="0"/>
              <a:t>Worksite wellness </a:t>
            </a:r>
          </a:p>
          <a:p>
            <a:pPr lvl="1">
              <a:buFont typeface="Wingdings" panose="05000000000000000000" pitchFamily="2" charset="2"/>
              <a:buChar char="Ø"/>
            </a:pPr>
            <a:r>
              <a:rPr lang="en-US" dirty="0" smtClean="0"/>
              <a:t>School physical activity and wellness</a:t>
            </a:r>
          </a:p>
          <a:p>
            <a:pPr lvl="1">
              <a:buFont typeface="Wingdings" panose="05000000000000000000" pitchFamily="2" charset="2"/>
              <a:buChar char="Ø"/>
            </a:pPr>
            <a:r>
              <a:rPr lang="en-US" dirty="0" smtClean="0"/>
              <a:t>Sugary drink tax</a:t>
            </a:r>
          </a:p>
          <a:p>
            <a:pPr lvl="1">
              <a:buFont typeface="Wingdings" panose="05000000000000000000" pitchFamily="2" charset="2"/>
              <a:buChar char="Ø"/>
            </a:pPr>
            <a:r>
              <a:rPr lang="en-US" dirty="0" smtClean="0"/>
              <a:t>Marketing restrictions to youth</a:t>
            </a:r>
          </a:p>
          <a:p>
            <a:pPr lvl="1">
              <a:buFont typeface="Wingdings" panose="05000000000000000000" pitchFamily="2" charset="2"/>
              <a:buChar char="Ø"/>
            </a:pPr>
            <a:r>
              <a:rPr lang="en-US" dirty="0" smtClean="0"/>
              <a:t>School/ECE nutrition</a:t>
            </a:r>
          </a:p>
          <a:p>
            <a:pPr lvl="1">
              <a:buFont typeface="Wingdings" panose="05000000000000000000" pitchFamily="2" charset="2"/>
              <a:buChar char="Ø"/>
            </a:pPr>
            <a:r>
              <a:rPr lang="en-US" dirty="0" smtClean="0"/>
              <a:t>Healthy vending </a:t>
            </a:r>
            <a:r>
              <a:rPr lang="en-US" dirty="0" smtClean="0"/>
              <a:t>machines</a:t>
            </a:r>
          </a:p>
          <a:p>
            <a:pPr lvl="1">
              <a:buFont typeface="Wingdings" panose="05000000000000000000" pitchFamily="2" charset="2"/>
              <a:buChar char="Ø"/>
            </a:pPr>
            <a:r>
              <a:rPr lang="en-US" dirty="0" smtClean="0"/>
              <a:t>Baby Friendly Hospitals</a:t>
            </a:r>
          </a:p>
          <a:p>
            <a:pPr lvl="1">
              <a:buFont typeface="Wingdings" panose="05000000000000000000" pitchFamily="2" charset="2"/>
              <a:buChar char="Ø"/>
            </a:pPr>
            <a:r>
              <a:rPr lang="en-US" dirty="0" smtClean="0"/>
              <a:t>Environmental asthma triggers</a:t>
            </a:r>
            <a:endParaRPr lang="en-US" dirty="0" smtClean="0"/>
          </a:p>
          <a:p>
            <a:endParaRPr lang="en-US" dirty="0"/>
          </a:p>
        </p:txBody>
      </p:sp>
    </p:spTree>
    <p:extLst>
      <p:ext uri="{BB962C8B-B14F-4D97-AF65-F5344CB8AC3E}">
        <p14:creationId xmlns:p14="http://schemas.microsoft.com/office/powerpoint/2010/main" val="2752273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a:solidFill>
                  <a:srgbClr val="FFC000"/>
                </a:solidFill>
                <a:latin typeface="Calibri" pitchFamily="34" charset="0"/>
              </a:rPr>
              <a:t>Public Health System</a:t>
            </a:r>
            <a:endParaRPr lang="en-US" b="1" dirty="0">
              <a:solidFill>
                <a:srgbClr val="FFC000"/>
              </a:solidFill>
            </a:endParaRPr>
          </a:p>
        </p:txBody>
      </p:sp>
      <p:grpSp>
        <p:nvGrpSpPr>
          <p:cNvPr id="3" name="Group 3" descr="This graphic depicts various entities that contribute to public health. &#10;The public health system includes all public, private, and voluntary entities that contribute to public health activities within a given area. &#10;Entities within a public health system can include hospitals, physicians, emergency medical services, community health centers, employers, correctional systems, law enforcement, drug treatment programs, neighborhood organizations, schools, civic groups, tribal health organizations, nonprofit organizations, laboratories, faith institutions, elected officials, transit departments, fire departments, mental health facilities, home health organizations, nursing homes, and community centers.&#10;All of these organizations play a role in working to improve the public’s health.&#10;" title="Overview of the public health system"/>
          <p:cNvGrpSpPr>
            <a:grpSpLocks/>
          </p:cNvGrpSpPr>
          <p:nvPr/>
        </p:nvGrpSpPr>
        <p:grpSpPr bwMode="auto">
          <a:xfrm>
            <a:off x="1181274" y="1150214"/>
            <a:ext cx="7292165" cy="5256273"/>
            <a:chOff x="192" y="528"/>
            <a:chExt cx="5568" cy="3662"/>
          </a:xfrm>
        </p:grpSpPr>
        <p:grpSp>
          <p:nvGrpSpPr>
            <p:cNvPr id="4" name="Group 4"/>
            <p:cNvGrpSpPr>
              <a:grpSpLocks/>
            </p:cNvGrpSpPr>
            <p:nvPr/>
          </p:nvGrpSpPr>
          <p:grpSpPr bwMode="auto">
            <a:xfrm>
              <a:off x="480" y="912"/>
              <a:ext cx="4272" cy="2400"/>
              <a:chOff x="576" y="912"/>
              <a:chExt cx="4272" cy="2400"/>
            </a:xfrm>
          </p:grpSpPr>
          <p:sp>
            <p:nvSpPr>
              <p:cNvPr id="376" name="Line 5"/>
              <p:cNvSpPr>
                <a:spLocks noChangeShapeType="1"/>
              </p:cNvSpPr>
              <p:nvPr/>
            </p:nvSpPr>
            <p:spPr bwMode="auto">
              <a:xfrm>
                <a:off x="2976" y="2064"/>
                <a:ext cx="1152" cy="14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77" name="Line 6"/>
              <p:cNvSpPr>
                <a:spLocks noChangeShapeType="1"/>
              </p:cNvSpPr>
              <p:nvPr/>
            </p:nvSpPr>
            <p:spPr bwMode="auto">
              <a:xfrm>
                <a:off x="2112" y="912"/>
                <a:ext cx="1728" cy="2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78" name="Line 7"/>
              <p:cNvSpPr>
                <a:spLocks noChangeShapeType="1"/>
              </p:cNvSpPr>
              <p:nvPr/>
            </p:nvSpPr>
            <p:spPr bwMode="auto">
              <a:xfrm flipV="1">
                <a:off x="1200" y="2064"/>
                <a:ext cx="1728" cy="115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79" name="Line 8"/>
              <p:cNvSpPr>
                <a:spLocks noChangeShapeType="1"/>
              </p:cNvSpPr>
              <p:nvPr/>
            </p:nvSpPr>
            <p:spPr bwMode="auto">
              <a:xfrm flipH="1">
                <a:off x="2928" y="2112"/>
                <a:ext cx="96" cy="115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0" name="Line 9"/>
              <p:cNvSpPr>
                <a:spLocks noChangeShapeType="1"/>
              </p:cNvSpPr>
              <p:nvPr/>
            </p:nvSpPr>
            <p:spPr bwMode="auto">
              <a:xfrm flipV="1">
                <a:off x="2928" y="1824"/>
                <a:ext cx="1920" cy="14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1" name="Line 10"/>
              <p:cNvSpPr>
                <a:spLocks noChangeShapeType="1"/>
              </p:cNvSpPr>
              <p:nvPr/>
            </p:nvSpPr>
            <p:spPr bwMode="auto">
              <a:xfrm>
                <a:off x="624" y="1920"/>
                <a:ext cx="2352" cy="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2" name="Line 11"/>
              <p:cNvSpPr>
                <a:spLocks noChangeShapeType="1"/>
              </p:cNvSpPr>
              <p:nvPr/>
            </p:nvSpPr>
            <p:spPr bwMode="auto">
              <a:xfrm flipV="1">
                <a:off x="2016" y="2112"/>
                <a:ext cx="960" cy="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3" name="Line 12"/>
              <p:cNvSpPr>
                <a:spLocks noChangeShapeType="1"/>
              </p:cNvSpPr>
              <p:nvPr/>
            </p:nvSpPr>
            <p:spPr bwMode="auto">
              <a:xfrm flipV="1">
                <a:off x="2976" y="1152"/>
                <a:ext cx="864" cy="91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4" name="Line 13"/>
              <p:cNvSpPr>
                <a:spLocks noChangeShapeType="1"/>
              </p:cNvSpPr>
              <p:nvPr/>
            </p:nvSpPr>
            <p:spPr bwMode="auto">
              <a:xfrm>
                <a:off x="2064" y="1056"/>
                <a:ext cx="912" cy="96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5" name="Line 14"/>
              <p:cNvSpPr>
                <a:spLocks noChangeShapeType="1"/>
              </p:cNvSpPr>
              <p:nvPr/>
            </p:nvSpPr>
            <p:spPr bwMode="auto">
              <a:xfrm>
                <a:off x="1870" y="927"/>
                <a:ext cx="2880" cy="96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6" name="Line 15"/>
              <p:cNvSpPr>
                <a:spLocks noChangeShapeType="1"/>
              </p:cNvSpPr>
              <p:nvPr/>
            </p:nvSpPr>
            <p:spPr bwMode="auto">
              <a:xfrm>
                <a:off x="2112" y="960"/>
                <a:ext cx="2064" cy="124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7" name="Line 16"/>
              <p:cNvSpPr>
                <a:spLocks noChangeShapeType="1"/>
              </p:cNvSpPr>
              <p:nvPr/>
            </p:nvSpPr>
            <p:spPr bwMode="auto">
              <a:xfrm flipH="1">
                <a:off x="1104" y="960"/>
                <a:ext cx="912" cy="230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8" name="Line 17"/>
              <p:cNvSpPr>
                <a:spLocks noChangeShapeType="1"/>
              </p:cNvSpPr>
              <p:nvPr/>
            </p:nvSpPr>
            <p:spPr bwMode="auto">
              <a:xfrm>
                <a:off x="2064" y="960"/>
                <a:ext cx="0" cy="120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89" name="Line 18"/>
              <p:cNvSpPr>
                <a:spLocks noChangeShapeType="1"/>
              </p:cNvSpPr>
              <p:nvPr/>
            </p:nvSpPr>
            <p:spPr bwMode="auto">
              <a:xfrm flipV="1">
                <a:off x="624" y="960"/>
                <a:ext cx="1440" cy="100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0" name="Line 19"/>
              <p:cNvSpPr>
                <a:spLocks noChangeShapeType="1"/>
              </p:cNvSpPr>
              <p:nvPr/>
            </p:nvSpPr>
            <p:spPr bwMode="auto">
              <a:xfrm>
                <a:off x="624" y="1968"/>
                <a:ext cx="528" cy="12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1" name="Line 20"/>
              <p:cNvSpPr>
                <a:spLocks noChangeShapeType="1"/>
              </p:cNvSpPr>
              <p:nvPr/>
            </p:nvSpPr>
            <p:spPr bwMode="auto">
              <a:xfrm flipV="1">
                <a:off x="1104" y="2208"/>
                <a:ext cx="912" cy="110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2" name="Line 21"/>
              <p:cNvSpPr>
                <a:spLocks noChangeShapeType="1"/>
              </p:cNvSpPr>
              <p:nvPr/>
            </p:nvSpPr>
            <p:spPr bwMode="auto">
              <a:xfrm>
                <a:off x="2112" y="2208"/>
                <a:ext cx="768" cy="110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3" name="Line 22"/>
              <p:cNvSpPr>
                <a:spLocks noChangeShapeType="1"/>
              </p:cNvSpPr>
              <p:nvPr/>
            </p:nvSpPr>
            <p:spPr bwMode="auto">
              <a:xfrm flipV="1">
                <a:off x="576" y="1152"/>
                <a:ext cx="3264" cy="76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4" name="Line 23"/>
              <p:cNvSpPr>
                <a:spLocks noChangeShapeType="1"/>
              </p:cNvSpPr>
              <p:nvPr/>
            </p:nvSpPr>
            <p:spPr bwMode="auto">
              <a:xfrm>
                <a:off x="3936" y="1152"/>
                <a:ext cx="240" cy="110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5" name="Line 24"/>
              <p:cNvSpPr>
                <a:spLocks noChangeShapeType="1"/>
              </p:cNvSpPr>
              <p:nvPr/>
            </p:nvSpPr>
            <p:spPr bwMode="auto">
              <a:xfrm>
                <a:off x="624" y="1968"/>
                <a:ext cx="1392" cy="2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96" name="Line 25"/>
              <p:cNvSpPr>
                <a:spLocks noChangeShapeType="1"/>
              </p:cNvSpPr>
              <p:nvPr/>
            </p:nvSpPr>
            <p:spPr bwMode="auto">
              <a:xfrm>
                <a:off x="1104" y="3264"/>
                <a:ext cx="1776" cy="4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grpSp>
        <p:grpSp>
          <p:nvGrpSpPr>
            <p:cNvPr id="5" name="Group 26"/>
            <p:cNvGrpSpPr>
              <a:grpSpLocks/>
            </p:cNvGrpSpPr>
            <p:nvPr/>
          </p:nvGrpSpPr>
          <p:grpSpPr bwMode="auto">
            <a:xfrm>
              <a:off x="192" y="528"/>
              <a:ext cx="5568" cy="3662"/>
              <a:chOff x="192" y="528"/>
              <a:chExt cx="5568" cy="3662"/>
            </a:xfrm>
          </p:grpSpPr>
          <p:grpSp>
            <p:nvGrpSpPr>
              <p:cNvPr id="134" name="Group 27"/>
              <p:cNvGrpSpPr>
                <a:grpSpLocks/>
              </p:cNvGrpSpPr>
              <p:nvPr/>
            </p:nvGrpSpPr>
            <p:grpSpPr bwMode="auto">
              <a:xfrm>
                <a:off x="951" y="528"/>
                <a:ext cx="1977" cy="3120"/>
                <a:chOff x="951" y="528"/>
                <a:chExt cx="1977" cy="3120"/>
              </a:xfrm>
            </p:grpSpPr>
            <p:sp>
              <p:nvSpPr>
                <p:cNvPr id="360" name="Line 28"/>
                <p:cNvSpPr>
                  <a:spLocks noChangeShapeType="1"/>
                </p:cNvSpPr>
                <p:nvPr/>
              </p:nvSpPr>
              <p:spPr bwMode="auto">
                <a:xfrm flipH="1">
                  <a:off x="1344" y="672"/>
                  <a:ext cx="1584" cy="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61" name="Line 29"/>
                <p:cNvSpPr>
                  <a:spLocks noChangeShapeType="1"/>
                </p:cNvSpPr>
                <p:nvPr/>
              </p:nvSpPr>
              <p:spPr bwMode="auto">
                <a:xfrm flipH="1" flipV="1">
                  <a:off x="1248" y="720"/>
                  <a:ext cx="480" cy="292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62" name="Line 30"/>
                <p:cNvSpPr>
                  <a:spLocks noChangeShapeType="1"/>
                </p:cNvSpPr>
                <p:nvPr/>
              </p:nvSpPr>
              <p:spPr bwMode="auto">
                <a:xfrm flipH="1" flipV="1">
                  <a:off x="1296" y="768"/>
                  <a:ext cx="1488" cy="12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grpSp>
              <p:nvGrpSpPr>
                <p:cNvPr id="363" name="Group 31"/>
                <p:cNvGrpSpPr>
                  <a:grpSpLocks/>
                </p:cNvGrpSpPr>
                <p:nvPr/>
              </p:nvGrpSpPr>
              <p:grpSpPr bwMode="auto">
                <a:xfrm>
                  <a:off x="1128" y="528"/>
                  <a:ext cx="314" cy="404"/>
                  <a:chOff x="2267" y="3461"/>
                  <a:chExt cx="326" cy="404"/>
                </a:xfrm>
              </p:grpSpPr>
              <p:sp>
                <p:nvSpPr>
                  <p:cNvPr id="365" name="Oval 32"/>
                  <p:cNvSpPr>
                    <a:spLocks noChangeArrowheads="1"/>
                  </p:cNvSpPr>
                  <p:nvPr/>
                </p:nvSpPr>
                <p:spPr bwMode="auto">
                  <a:xfrm>
                    <a:off x="2267" y="3461"/>
                    <a:ext cx="326" cy="404"/>
                  </a:xfrm>
                  <a:prstGeom prst="ellipse">
                    <a:avLst/>
                  </a:prstGeom>
                  <a:solidFill>
                    <a:srgbClr val="200000"/>
                  </a:solidFill>
                  <a:ln w="12700">
                    <a:noFill/>
                    <a:round/>
                    <a:headEnd/>
                    <a:tailEnd/>
                  </a:ln>
                  <a:effectLst/>
                </p:spPr>
                <p:txBody>
                  <a:bodyPr wrap="none" anchor="ctr"/>
                  <a:lstStyle/>
                  <a:p>
                    <a:endParaRPr lang="en-US" sz="1400" b="1">
                      <a:solidFill>
                        <a:prstClr val="black"/>
                      </a:solidFill>
                    </a:endParaRPr>
                  </a:p>
                </p:txBody>
              </p:sp>
              <p:sp>
                <p:nvSpPr>
                  <p:cNvPr id="366" name="Oval 33"/>
                  <p:cNvSpPr>
                    <a:spLocks noChangeArrowheads="1"/>
                  </p:cNvSpPr>
                  <p:nvPr/>
                </p:nvSpPr>
                <p:spPr bwMode="auto">
                  <a:xfrm>
                    <a:off x="2273" y="3464"/>
                    <a:ext cx="296" cy="366"/>
                  </a:xfrm>
                  <a:prstGeom prst="ellipse">
                    <a:avLst/>
                  </a:prstGeom>
                  <a:solidFill>
                    <a:srgbClr val="400000"/>
                  </a:solidFill>
                  <a:ln w="12700">
                    <a:noFill/>
                    <a:round/>
                    <a:headEnd/>
                    <a:tailEnd/>
                  </a:ln>
                  <a:effectLst/>
                </p:spPr>
                <p:txBody>
                  <a:bodyPr wrap="none" anchor="ctr"/>
                  <a:lstStyle/>
                  <a:p>
                    <a:endParaRPr lang="en-US" sz="1400" b="1">
                      <a:solidFill>
                        <a:prstClr val="black"/>
                      </a:solidFill>
                    </a:endParaRPr>
                  </a:p>
                </p:txBody>
              </p:sp>
              <p:sp>
                <p:nvSpPr>
                  <p:cNvPr id="367" name="Oval 34"/>
                  <p:cNvSpPr>
                    <a:spLocks noChangeArrowheads="1"/>
                  </p:cNvSpPr>
                  <p:nvPr/>
                </p:nvSpPr>
                <p:spPr bwMode="auto">
                  <a:xfrm>
                    <a:off x="2280" y="3470"/>
                    <a:ext cx="263" cy="326"/>
                  </a:xfrm>
                  <a:prstGeom prst="ellipse">
                    <a:avLst/>
                  </a:prstGeom>
                  <a:solidFill>
                    <a:srgbClr val="600000"/>
                  </a:solidFill>
                  <a:ln w="12700">
                    <a:noFill/>
                    <a:round/>
                    <a:headEnd/>
                    <a:tailEnd/>
                  </a:ln>
                  <a:effectLst/>
                </p:spPr>
                <p:txBody>
                  <a:bodyPr wrap="none" anchor="ctr"/>
                  <a:lstStyle/>
                  <a:p>
                    <a:endParaRPr lang="en-US" sz="1400" b="1">
                      <a:solidFill>
                        <a:prstClr val="black"/>
                      </a:solidFill>
                    </a:endParaRPr>
                  </a:p>
                </p:txBody>
              </p:sp>
              <p:sp>
                <p:nvSpPr>
                  <p:cNvPr id="368" name="Oval 35"/>
                  <p:cNvSpPr>
                    <a:spLocks noChangeArrowheads="1"/>
                  </p:cNvSpPr>
                  <p:nvPr/>
                </p:nvSpPr>
                <p:spPr bwMode="auto">
                  <a:xfrm>
                    <a:off x="2287" y="3477"/>
                    <a:ext cx="230" cy="284"/>
                  </a:xfrm>
                  <a:prstGeom prst="ellipse">
                    <a:avLst/>
                  </a:prstGeom>
                  <a:solidFill>
                    <a:srgbClr val="800000"/>
                  </a:solidFill>
                  <a:ln w="12700">
                    <a:noFill/>
                    <a:round/>
                    <a:headEnd/>
                    <a:tailEnd/>
                  </a:ln>
                  <a:effectLst/>
                </p:spPr>
                <p:txBody>
                  <a:bodyPr wrap="none" anchor="ctr"/>
                  <a:lstStyle/>
                  <a:p>
                    <a:endParaRPr lang="en-US" sz="1400" b="1">
                      <a:solidFill>
                        <a:prstClr val="black"/>
                      </a:solidFill>
                    </a:endParaRPr>
                  </a:p>
                </p:txBody>
              </p:sp>
              <p:sp>
                <p:nvSpPr>
                  <p:cNvPr id="369" name="Oval 36"/>
                  <p:cNvSpPr>
                    <a:spLocks noChangeArrowheads="1"/>
                  </p:cNvSpPr>
                  <p:nvPr/>
                </p:nvSpPr>
                <p:spPr bwMode="auto">
                  <a:xfrm>
                    <a:off x="2296" y="3483"/>
                    <a:ext cx="196" cy="244"/>
                  </a:xfrm>
                  <a:prstGeom prst="ellipse">
                    <a:avLst/>
                  </a:prstGeom>
                  <a:solidFill>
                    <a:srgbClr val="A00000"/>
                  </a:solidFill>
                  <a:ln w="12700">
                    <a:noFill/>
                    <a:round/>
                    <a:headEnd/>
                    <a:tailEnd/>
                  </a:ln>
                  <a:effectLst/>
                </p:spPr>
                <p:txBody>
                  <a:bodyPr wrap="none" anchor="ctr"/>
                  <a:lstStyle/>
                  <a:p>
                    <a:endParaRPr lang="en-US" sz="1400" b="1">
                      <a:solidFill>
                        <a:prstClr val="black"/>
                      </a:solidFill>
                    </a:endParaRPr>
                  </a:p>
                </p:txBody>
              </p:sp>
              <p:sp>
                <p:nvSpPr>
                  <p:cNvPr id="370" name="Oval 37"/>
                  <p:cNvSpPr>
                    <a:spLocks noChangeArrowheads="1"/>
                  </p:cNvSpPr>
                  <p:nvPr/>
                </p:nvSpPr>
                <p:spPr bwMode="auto">
                  <a:xfrm>
                    <a:off x="2303" y="3491"/>
                    <a:ext cx="163" cy="201"/>
                  </a:xfrm>
                  <a:prstGeom prst="ellipse">
                    <a:avLst/>
                  </a:prstGeom>
                  <a:solidFill>
                    <a:srgbClr val="C00000"/>
                  </a:solidFill>
                  <a:ln w="12700">
                    <a:noFill/>
                    <a:round/>
                    <a:headEnd/>
                    <a:tailEnd/>
                  </a:ln>
                  <a:effectLst/>
                </p:spPr>
                <p:txBody>
                  <a:bodyPr wrap="none" anchor="ctr"/>
                  <a:lstStyle/>
                  <a:p>
                    <a:endParaRPr lang="en-US" sz="1400" b="1">
                      <a:solidFill>
                        <a:prstClr val="black"/>
                      </a:solidFill>
                    </a:endParaRPr>
                  </a:p>
                </p:txBody>
              </p:sp>
              <p:sp>
                <p:nvSpPr>
                  <p:cNvPr id="371" name="Oval 38"/>
                  <p:cNvSpPr>
                    <a:spLocks noChangeArrowheads="1"/>
                  </p:cNvSpPr>
                  <p:nvPr/>
                </p:nvSpPr>
                <p:spPr bwMode="auto">
                  <a:xfrm>
                    <a:off x="2310" y="3499"/>
                    <a:ext cx="130" cy="160"/>
                  </a:xfrm>
                  <a:prstGeom prst="ellipse">
                    <a:avLst/>
                  </a:prstGeom>
                  <a:solidFill>
                    <a:srgbClr val="E00000"/>
                  </a:solidFill>
                  <a:ln w="12700">
                    <a:noFill/>
                    <a:round/>
                    <a:headEnd/>
                    <a:tailEnd/>
                  </a:ln>
                  <a:effectLst/>
                </p:spPr>
                <p:txBody>
                  <a:bodyPr wrap="none" anchor="ctr"/>
                  <a:lstStyle/>
                  <a:p>
                    <a:endParaRPr lang="en-US" sz="1400" b="1">
                      <a:solidFill>
                        <a:prstClr val="black"/>
                      </a:solidFill>
                    </a:endParaRPr>
                  </a:p>
                </p:txBody>
              </p:sp>
              <p:sp>
                <p:nvSpPr>
                  <p:cNvPr id="372" name="Oval 39"/>
                  <p:cNvSpPr>
                    <a:spLocks noChangeArrowheads="1"/>
                  </p:cNvSpPr>
                  <p:nvPr/>
                </p:nvSpPr>
                <p:spPr bwMode="auto">
                  <a:xfrm>
                    <a:off x="2318" y="3506"/>
                    <a:ext cx="96" cy="117"/>
                  </a:xfrm>
                  <a:prstGeom prst="ellipse">
                    <a:avLst/>
                  </a:prstGeom>
                  <a:solidFill>
                    <a:srgbClr val="FF0000"/>
                  </a:solidFill>
                  <a:ln w="12700">
                    <a:noFill/>
                    <a:round/>
                    <a:headEnd/>
                    <a:tailEnd/>
                  </a:ln>
                  <a:effectLst/>
                </p:spPr>
                <p:txBody>
                  <a:bodyPr wrap="none" anchor="ctr"/>
                  <a:lstStyle/>
                  <a:p>
                    <a:endParaRPr lang="en-US" sz="1400" b="1">
                      <a:solidFill>
                        <a:prstClr val="black"/>
                      </a:solidFill>
                    </a:endParaRPr>
                  </a:p>
                </p:txBody>
              </p:sp>
              <p:sp>
                <p:nvSpPr>
                  <p:cNvPr id="373" name="Oval 40"/>
                  <p:cNvSpPr>
                    <a:spLocks noChangeArrowheads="1"/>
                  </p:cNvSpPr>
                  <p:nvPr/>
                </p:nvSpPr>
                <p:spPr bwMode="auto">
                  <a:xfrm>
                    <a:off x="2324" y="3507"/>
                    <a:ext cx="77" cy="95"/>
                  </a:xfrm>
                  <a:prstGeom prst="ellipse">
                    <a:avLst/>
                  </a:prstGeom>
                  <a:solidFill>
                    <a:srgbClr val="FF4040"/>
                  </a:solidFill>
                  <a:ln w="12700">
                    <a:noFill/>
                    <a:round/>
                    <a:headEnd/>
                    <a:tailEnd/>
                  </a:ln>
                  <a:effectLst/>
                </p:spPr>
                <p:txBody>
                  <a:bodyPr wrap="none" anchor="ctr"/>
                  <a:lstStyle/>
                  <a:p>
                    <a:endParaRPr lang="en-US" sz="1400" b="1">
                      <a:solidFill>
                        <a:prstClr val="black"/>
                      </a:solidFill>
                    </a:endParaRPr>
                  </a:p>
                </p:txBody>
              </p:sp>
              <p:sp>
                <p:nvSpPr>
                  <p:cNvPr id="374" name="Oval 41"/>
                  <p:cNvSpPr>
                    <a:spLocks noChangeArrowheads="1"/>
                  </p:cNvSpPr>
                  <p:nvPr/>
                </p:nvSpPr>
                <p:spPr bwMode="auto">
                  <a:xfrm>
                    <a:off x="2328" y="3513"/>
                    <a:ext cx="56" cy="71"/>
                  </a:xfrm>
                  <a:prstGeom prst="ellipse">
                    <a:avLst/>
                  </a:prstGeom>
                  <a:solidFill>
                    <a:srgbClr val="FF8080"/>
                  </a:solidFill>
                  <a:ln w="12700">
                    <a:noFill/>
                    <a:round/>
                    <a:headEnd/>
                    <a:tailEnd/>
                  </a:ln>
                  <a:effectLst/>
                </p:spPr>
                <p:txBody>
                  <a:bodyPr wrap="none" anchor="ctr"/>
                  <a:lstStyle/>
                  <a:p>
                    <a:endParaRPr lang="en-US" sz="1400" b="1">
                      <a:solidFill>
                        <a:prstClr val="black"/>
                      </a:solidFill>
                    </a:endParaRPr>
                  </a:p>
                </p:txBody>
              </p:sp>
              <p:sp>
                <p:nvSpPr>
                  <p:cNvPr id="375" name="Oval 42"/>
                  <p:cNvSpPr>
                    <a:spLocks noChangeArrowheads="1"/>
                  </p:cNvSpPr>
                  <p:nvPr/>
                </p:nvSpPr>
                <p:spPr bwMode="auto">
                  <a:xfrm>
                    <a:off x="2332" y="3518"/>
                    <a:ext cx="38" cy="49"/>
                  </a:xfrm>
                  <a:prstGeom prst="ellipse">
                    <a:avLst/>
                  </a:prstGeom>
                  <a:solidFill>
                    <a:srgbClr val="FFC0C0"/>
                  </a:solidFill>
                  <a:ln w="12700">
                    <a:noFill/>
                    <a:round/>
                    <a:headEnd/>
                    <a:tailEnd/>
                  </a:ln>
                  <a:effectLst/>
                </p:spPr>
                <p:txBody>
                  <a:bodyPr wrap="none" anchor="ctr"/>
                  <a:lstStyle/>
                  <a:p>
                    <a:endParaRPr lang="en-US" sz="1400" b="1">
                      <a:solidFill>
                        <a:prstClr val="black"/>
                      </a:solidFill>
                    </a:endParaRPr>
                  </a:p>
                </p:txBody>
              </p:sp>
            </p:grpSp>
            <p:sp>
              <p:nvSpPr>
                <p:cNvPr id="364" name="Text Box 43"/>
                <p:cNvSpPr txBox="1">
                  <a:spLocks noChangeArrowheads="1"/>
                </p:cNvSpPr>
                <p:nvPr/>
              </p:nvSpPr>
              <p:spPr bwMode="auto">
                <a:xfrm>
                  <a:off x="951" y="912"/>
                  <a:ext cx="729" cy="214"/>
                </a:xfrm>
                <a:prstGeom prst="rect">
                  <a:avLst/>
                </a:prstGeom>
                <a:noFill/>
                <a:ln w="9525">
                  <a:noFill/>
                  <a:miter lim="800000"/>
                  <a:headEnd/>
                  <a:tailEnd/>
                </a:ln>
                <a:effectLst/>
              </p:spPr>
              <p:txBody>
                <a:bodyPr wrap="square">
                  <a:spAutoFit/>
                </a:bodyPr>
                <a:lstStyle/>
                <a:p>
                  <a:pPr>
                    <a:spcBef>
                      <a:spcPct val="50000"/>
                    </a:spcBef>
                  </a:pPr>
                  <a:r>
                    <a:rPr lang="en-US" sz="1400" b="1" dirty="0">
                      <a:solidFill>
                        <a:schemeClr val="bg2"/>
                      </a:solidFill>
                    </a:rPr>
                    <a:t>Schools</a:t>
                  </a:r>
                </a:p>
              </p:txBody>
            </p:sp>
          </p:grpSp>
          <p:grpSp>
            <p:nvGrpSpPr>
              <p:cNvPr id="135" name="Group 44"/>
              <p:cNvGrpSpPr>
                <a:grpSpLocks/>
              </p:cNvGrpSpPr>
              <p:nvPr/>
            </p:nvGrpSpPr>
            <p:grpSpPr bwMode="auto">
              <a:xfrm>
                <a:off x="192" y="528"/>
                <a:ext cx="5568" cy="3662"/>
                <a:chOff x="192" y="528"/>
                <a:chExt cx="5568" cy="3662"/>
              </a:xfrm>
            </p:grpSpPr>
            <p:grpSp>
              <p:nvGrpSpPr>
                <p:cNvPr id="136" name="Group 45"/>
                <p:cNvGrpSpPr>
                  <a:grpSpLocks/>
                </p:cNvGrpSpPr>
                <p:nvPr/>
              </p:nvGrpSpPr>
              <p:grpSpPr bwMode="auto">
                <a:xfrm>
                  <a:off x="1248" y="720"/>
                  <a:ext cx="4512" cy="3290"/>
                  <a:chOff x="1248" y="720"/>
                  <a:chExt cx="4512" cy="3290"/>
                </a:xfrm>
              </p:grpSpPr>
              <p:grpSp>
                <p:nvGrpSpPr>
                  <p:cNvPr id="308" name="Group 46"/>
                  <p:cNvGrpSpPr>
                    <a:grpSpLocks/>
                  </p:cNvGrpSpPr>
                  <p:nvPr/>
                </p:nvGrpSpPr>
                <p:grpSpPr bwMode="auto">
                  <a:xfrm>
                    <a:off x="1776" y="720"/>
                    <a:ext cx="3456" cy="2976"/>
                    <a:chOff x="1776" y="720"/>
                    <a:chExt cx="3456" cy="2976"/>
                  </a:xfrm>
                </p:grpSpPr>
                <p:sp>
                  <p:nvSpPr>
                    <p:cNvPr id="352" name="Line 47"/>
                    <p:cNvSpPr>
                      <a:spLocks noChangeShapeType="1"/>
                    </p:cNvSpPr>
                    <p:nvPr/>
                  </p:nvSpPr>
                  <p:spPr bwMode="auto">
                    <a:xfrm flipV="1">
                      <a:off x="1824" y="2208"/>
                      <a:ext cx="1008" cy="14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3" name="Line 48"/>
                    <p:cNvSpPr>
                      <a:spLocks noChangeShapeType="1"/>
                    </p:cNvSpPr>
                    <p:nvPr/>
                  </p:nvSpPr>
                  <p:spPr bwMode="auto">
                    <a:xfrm flipV="1">
                      <a:off x="2976" y="1200"/>
                      <a:ext cx="2208" cy="86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4" name="Line 49"/>
                    <p:cNvSpPr>
                      <a:spLocks noChangeShapeType="1"/>
                    </p:cNvSpPr>
                    <p:nvPr/>
                  </p:nvSpPr>
                  <p:spPr bwMode="auto">
                    <a:xfrm>
                      <a:off x="2976" y="720"/>
                      <a:ext cx="2208" cy="48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5" name="Line 50"/>
                    <p:cNvSpPr>
                      <a:spLocks noChangeShapeType="1"/>
                    </p:cNvSpPr>
                    <p:nvPr/>
                  </p:nvSpPr>
                  <p:spPr bwMode="auto">
                    <a:xfrm flipV="1">
                      <a:off x="1776" y="3264"/>
                      <a:ext cx="1056" cy="43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6" name="Line 51"/>
                    <p:cNvSpPr>
                      <a:spLocks noChangeShapeType="1"/>
                    </p:cNvSpPr>
                    <p:nvPr/>
                  </p:nvSpPr>
                  <p:spPr bwMode="auto">
                    <a:xfrm flipH="1" flipV="1">
                      <a:off x="2928" y="2160"/>
                      <a:ext cx="2208" cy="105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7" name="Line 52"/>
                    <p:cNvSpPr>
                      <a:spLocks noChangeShapeType="1"/>
                    </p:cNvSpPr>
                    <p:nvPr/>
                  </p:nvSpPr>
                  <p:spPr bwMode="auto">
                    <a:xfrm flipH="1" flipV="1">
                      <a:off x="4848" y="1920"/>
                      <a:ext cx="288" cy="12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8" name="Line 53"/>
                    <p:cNvSpPr>
                      <a:spLocks noChangeShapeType="1"/>
                    </p:cNvSpPr>
                    <p:nvPr/>
                  </p:nvSpPr>
                  <p:spPr bwMode="auto">
                    <a:xfrm flipH="1">
                      <a:off x="3696" y="3312"/>
                      <a:ext cx="1440" cy="33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59" name="Line 54"/>
                    <p:cNvSpPr>
                      <a:spLocks noChangeShapeType="1"/>
                    </p:cNvSpPr>
                    <p:nvPr/>
                  </p:nvSpPr>
                  <p:spPr bwMode="auto">
                    <a:xfrm flipV="1">
                      <a:off x="5136" y="1200"/>
                      <a:ext cx="96" cy="206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grpSp>
              <p:grpSp>
                <p:nvGrpSpPr>
                  <p:cNvPr id="309" name="Group 55"/>
                  <p:cNvGrpSpPr>
                    <a:grpSpLocks/>
                  </p:cNvGrpSpPr>
                  <p:nvPr/>
                </p:nvGrpSpPr>
                <p:grpSpPr bwMode="auto">
                  <a:xfrm>
                    <a:off x="1248" y="960"/>
                    <a:ext cx="4512" cy="3050"/>
                    <a:chOff x="1248" y="960"/>
                    <a:chExt cx="4512" cy="3050"/>
                  </a:xfrm>
                </p:grpSpPr>
                <p:grpSp>
                  <p:nvGrpSpPr>
                    <p:cNvPr id="310" name="Group 56"/>
                    <p:cNvGrpSpPr>
                      <a:grpSpLocks/>
                    </p:cNvGrpSpPr>
                    <p:nvPr/>
                  </p:nvGrpSpPr>
                  <p:grpSpPr bwMode="auto">
                    <a:xfrm>
                      <a:off x="4707" y="960"/>
                      <a:ext cx="1053" cy="663"/>
                      <a:chOff x="931" y="948"/>
                      <a:chExt cx="1185" cy="758"/>
                    </a:xfrm>
                  </p:grpSpPr>
                  <p:grpSp>
                    <p:nvGrpSpPr>
                      <p:cNvPr id="339" name="Group 57"/>
                      <p:cNvGrpSpPr>
                        <a:grpSpLocks/>
                      </p:cNvGrpSpPr>
                      <p:nvPr/>
                    </p:nvGrpSpPr>
                    <p:grpSpPr bwMode="auto">
                      <a:xfrm>
                        <a:off x="1379" y="948"/>
                        <a:ext cx="324" cy="401"/>
                        <a:chOff x="1379" y="948"/>
                        <a:chExt cx="324" cy="401"/>
                      </a:xfrm>
                    </p:grpSpPr>
                    <p:sp>
                      <p:nvSpPr>
                        <p:cNvPr id="341" name="Oval 58"/>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sz="1400" b="1">
                            <a:solidFill>
                              <a:prstClr val="black"/>
                            </a:solidFill>
                          </a:endParaRPr>
                        </a:p>
                      </p:txBody>
                    </p:sp>
                    <p:sp>
                      <p:nvSpPr>
                        <p:cNvPr id="342" name="Oval 59"/>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sz="1400" b="1">
                            <a:solidFill>
                              <a:prstClr val="black"/>
                            </a:solidFill>
                          </a:endParaRPr>
                        </a:p>
                      </p:txBody>
                    </p:sp>
                    <p:sp>
                      <p:nvSpPr>
                        <p:cNvPr id="343" name="Oval 60"/>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sz="1400" b="1">
                            <a:solidFill>
                              <a:prstClr val="black"/>
                            </a:solidFill>
                          </a:endParaRPr>
                        </a:p>
                      </p:txBody>
                    </p:sp>
                    <p:sp>
                      <p:nvSpPr>
                        <p:cNvPr id="344" name="Oval 61"/>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sz="1400" b="1">
                            <a:solidFill>
                              <a:prstClr val="black"/>
                            </a:solidFill>
                          </a:endParaRPr>
                        </a:p>
                      </p:txBody>
                    </p:sp>
                    <p:sp>
                      <p:nvSpPr>
                        <p:cNvPr id="345" name="Oval 62"/>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sz="1400" b="1">
                            <a:solidFill>
                              <a:prstClr val="black"/>
                            </a:solidFill>
                          </a:endParaRPr>
                        </a:p>
                      </p:txBody>
                    </p:sp>
                    <p:sp>
                      <p:nvSpPr>
                        <p:cNvPr id="346" name="Oval 63"/>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sz="1400" b="1">
                            <a:solidFill>
                              <a:prstClr val="black"/>
                            </a:solidFill>
                          </a:endParaRPr>
                        </a:p>
                      </p:txBody>
                    </p:sp>
                    <p:sp>
                      <p:nvSpPr>
                        <p:cNvPr id="347" name="Oval 64"/>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sz="1400" b="1">
                            <a:solidFill>
                              <a:prstClr val="black"/>
                            </a:solidFill>
                          </a:endParaRPr>
                        </a:p>
                      </p:txBody>
                    </p:sp>
                    <p:sp>
                      <p:nvSpPr>
                        <p:cNvPr id="348" name="Oval 65"/>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sz="1400" b="1">
                            <a:solidFill>
                              <a:prstClr val="black"/>
                            </a:solidFill>
                          </a:endParaRPr>
                        </a:p>
                      </p:txBody>
                    </p:sp>
                    <p:sp>
                      <p:nvSpPr>
                        <p:cNvPr id="349" name="Oval 66"/>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sz="1400" b="1">
                            <a:solidFill>
                              <a:prstClr val="black"/>
                            </a:solidFill>
                          </a:endParaRPr>
                        </a:p>
                      </p:txBody>
                    </p:sp>
                    <p:sp>
                      <p:nvSpPr>
                        <p:cNvPr id="350" name="Oval 67"/>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sz="1400" b="1">
                            <a:solidFill>
                              <a:prstClr val="black"/>
                            </a:solidFill>
                          </a:endParaRPr>
                        </a:p>
                      </p:txBody>
                    </p:sp>
                    <p:sp>
                      <p:nvSpPr>
                        <p:cNvPr id="351" name="Oval 68"/>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sz="1400" b="1">
                            <a:solidFill>
                              <a:prstClr val="black"/>
                            </a:solidFill>
                          </a:endParaRPr>
                        </a:p>
                      </p:txBody>
                    </p:sp>
                  </p:grpSp>
                  <p:sp>
                    <p:nvSpPr>
                      <p:cNvPr id="340" name="Rectangle 69"/>
                      <p:cNvSpPr>
                        <a:spLocks noChangeArrowheads="1"/>
                      </p:cNvSpPr>
                      <p:nvPr/>
                    </p:nvSpPr>
                    <p:spPr bwMode="auto">
                      <a:xfrm>
                        <a:off x="931" y="1291"/>
                        <a:ext cx="1185" cy="415"/>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Community Centers</a:t>
                        </a:r>
                      </a:p>
                    </p:txBody>
                  </p:sp>
                </p:grpSp>
                <p:grpSp>
                  <p:nvGrpSpPr>
                    <p:cNvPr id="311" name="Group 70"/>
                    <p:cNvGrpSpPr>
                      <a:grpSpLocks/>
                    </p:cNvGrpSpPr>
                    <p:nvPr/>
                  </p:nvGrpSpPr>
                  <p:grpSpPr bwMode="auto">
                    <a:xfrm>
                      <a:off x="1248" y="3505"/>
                      <a:ext cx="1053" cy="505"/>
                      <a:chOff x="931" y="948"/>
                      <a:chExt cx="1185" cy="578"/>
                    </a:xfrm>
                  </p:grpSpPr>
                  <p:grpSp>
                    <p:nvGrpSpPr>
                      <p:cNvPr id="326" name="Group 71"/>
                      <p:cNvGrpSpPr>
                        <a:grpSpLocks/>
                      </p:cNvGrpSpPr>
                      <p:nvPr/>
                    </p:nvGrpSpPr>
                    <p:grpSpPr bwMode="auto">
                      <a:xfrm>
                        <a:off x="1379" y="948"/>
                        <a:ext cx="324" cy="401"/>
                        <a:chOff x="1379" y="948"/>
                        <a:chExt cx="324" cy="401"/>
                      </a:xfrm>
                    </p:grpSpPr>
                    <p:sp>
                      <p:nvSpPr>
                        <p:cNvPr id="328" name="Oval 72"/>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sz="1400" b="1">
                            <a:solidFill>
                              <a:prstClr val="black"/>
                            </a:solidFill>
                          </a:endParaRPr>
                        </a:p>
                      </p:txBody>
                    </p:sp>
                    <p:sp>
                      <p:nvSpPr>
                        <p:cNvPr id="329" name="Oval 73"/>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sz="1400" b="1">
                            <a:solidFill>
                              <a:prstClr val="black"/>
                            </a:solidFill>
                          </a:endParaRPr>
                        </a:p>
                      </p:txBody>
                    </p:sp>
                    <p:sp>
                      <p:nvSpPr>
                        <p:cNvPr id="330" name="Oval 74"/>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sz="1400" b="1">
                            <a:solidFill>
                              <a:prstClr val="black"/>
                            </a:solidFill>
                          </a:endParaRPr>
                        </a:p>
                      </p:txBody>
                    </p:sp>
                    <p:sp>
                      <p:nvSpPr>
                        <p:cNvPr id="331" name="Oval 75"/>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sz="1400" b="1">
                            <a:solidFill>
                              <a:prstClr val="black"/>
                            </a:solidFill>
                          </a:endParaRPr>
                        </a:p>
                      </p:txBody>
                    </p:sp>
                    <p:sp>
                      <p:nvSpPr>
                        <p:cNvPr id="332" name="Oval 76"/>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sz="1400" b="1">
                            <a:solidFill>
                              <a:prstClr val="black"/>
                            </a:solidFill>
                          </a:endParaRPr>
                        </a:p>
                      </p:txBody>
                    </p:sp>
                    <p:sp>
                      <p:nvSpPr>
                        <p:cNvPr id="333" name="Oval 77"/>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sz="1400" b="1">
                            <a:solidFill>
                              <a:prstClr val="black"/>
                            </a:solidFill>
                          </a:endParaRPr>
                        </a:p>
                      </p:txBody>
                    </p:sp>
                    <p:sp>
                      <p:nvSpPr>
                        <p:cNvPr id="334" name="Oval 78"/>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sz="1400" b="1">
                            <a:solidFill>
                              <a:prstClr val="black"/>
                            </a:solidFill>
                          </a:endParaRPr>
                        </a:p>
                      </p:txBody>
                    </p:sp>
                    <p:sp>
                      <p:nvSpPr>
                        <p:cNvPr id="335" name="Oval 79"/>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sz="1400" b="1">
                            <a:solidFill>
                              <a:prstClr val="black"/>
                            </a:solidFill>
                          </a:endParaRPr>
                        </a:p>
                      </p:txBody>
                    </p:sp>
                    <p:sp>
                      <p:nvSpPr>
                        <p:cNvPr id="336" name="Oval 80"/>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sz="1400" b="1">
                            <a:solidFill>
                              <a:prstClr val="black"/>
                            </a:solidFill>
                          </a:endParaRPr>
                        </a:p>
                      </p:txBody>
                    </p:sp>
                    <p:sp>
                      <p:nvSpPr>
                        <p:cNvPr id="337" name="Oval 81"/>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sz="1400" b="1">
                            <a:solidFill>
                              <a:prstClr val="black"/>
                            </a:solidFill>
                          </a:endParaRPr>
                        </a:p>
                      </p:txBody>
                    </p:sp>
                    <p:sp>
                      <p:nvSpPr>
                        <p:cNvPr id="338" name="Oval 82"/>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sz="1400" b="1">
                            <a:solidFill>
                              <a:prstClr val="black"/>
                            </a:solidFill>
                          </a:endParaRPr>
                        </a:p>
                      </p:txBody>
                    </p:sp>
                  </p:grpSp>
                  <p:sp>
                    <p:nvSpPr>
                      <p:cNvPr id="327" name="Rectangle 83"/>
                      <p:cNvSpPr>
                        <a:spLocks noChangeArrowheads="1"/>
                      </p:cNvSpPr>
                      <p:nvPr/>
                    </p:nvSpPr>
                    <p:spPr bwMode="auto">
                      <a:xfrm>
                        <a:off x="931" y="1283"/>
                        <a:ext cx="1185" cy="24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Employers</a:t>
                        </a:r>
                      </a:p>
                    </p:txBody>
                  </p:sp>
                </p:grpSp>
                <p:grpSp>
                  <p:nvGrpSpPr>
                    <p:cNvPr id="312" name="Group 84"/>
                    <p:cNvGrpSpPr>
                      <a:grpSpLocks/>
                    </p:cNvGrpSpPr>
                    <p:nvPr/>
                  </p:nvGrpSpPr>
                  <p:grpSpPr bwMode="auto">
                    <a:xfrm>
                      <a:off x="4868" y="3073"/>
                      <a:ext cx="794" cy="503"/>
                      <a:chOff x="1223" y="948"/>
                      <a:chExt cx="893" cy="575"/>
                    </a:xfrm>
                  </p:grpSpPr>
                  <p:grpSp>
                    <p:nvGrpSpPr>
                      <p:cNvPr id="313" name="Group 85"/>
                      <p:cNvGrpSpPr>
                        <a:grpSpLocks/>
                      </p:cNvGrpSpPr>
                      <p:nvPr/>
                    </p:nvGrpSpPr>
                    <p:grpSpPr bwMode="auto">
                      <a:xfrm>
                        <a:off x="1379" y="948"/>
                        <a:ext cx="324" cy="401"/>
                        <a:chOff x="1379" y="948"/>
                        <a:chExt cx="324" cy="401"/>
                      </a:xfrm>
                    </p:grpSpPr>
                    <p:sp>
                      <p:nvSpPr>
                        <p:cNvPr id="315" name="Oval 86"/>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sz="1400" b="1">
                            <a:solidFill>
                              <a:prstClr val="black"/>
                            </a:solidFill>
                          </a:endParaRPr>
                        </a:p>
                      </p:txBody>
                    </p:sp>
                    <p:sp>
                      <p:nvSpPr>
                        <p:cNvPr id="316" name="Oval 87"/>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sz="1400" b="1">
                            <a:solidFill>
                              <a:prstClr val="black"/>
                            </a:solidFill>
                          </a:endParaRPr>
                        </a:p>
                      </p:txBody>
                    </p:sp>
                    <p:sp>
                      <p:nvSpPr>
                        <p:cNvPr id="317" name="Oval 88"/>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sz="1400" b="1">
                            <a:solidFill>
                              <a:prstClr val="black"/>
                            </a:solidFill>
                          </a:endParaRPr>
                        </a:p>
                      </p:txBody>
                    </p:sp>
                    <p:sp>
                      <p:nvSpPr>
                        <p:cNvPr id="318" name="Oval 89"/>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sz="1400" b="1">
                            <a:solidFill>
                              <a:prstClr val="black"/>
                            </a:solidFill>
                          </a:endParaRPr>
                        </a:p>
                      </p:txBody>
                    </p:sp>
                    <p:sp>
                      <p:nvSpPr>
                        <p:cNvPr id="319" name="Oval 90"/>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sz="1400" b="1">
                            <a:solidFill>
                              <a:prstClr val="black"/>
                            </a:solidFill>
                          </a:endParaRPr>
                        </a:p>
                      </p:txBody>
                    </p:sp>
                    <p:sp>
                      <p:nvSpPr>
                        <p:cNvPr id="320" name="Oval 91"/>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sz="1400" b="1">
                            <a:solidFill>
                              <a:prstClr val="black"/>
                            </a:solidFill>
                          </a:endParaRPr>
                        </a:p>
                      </p:txBody>
                    </p:sp>
                    <p:sp>
                      <p:nvSpPr>
                        <p:cNvPr id="321" name="Oval 92"/>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sz="1400" b="1">
                            <a:solidFill>
                              <a:prstClr val="black"/>
                            </a:solidFill>
                          </a:endParaRPr>
                        </a:p>
                      </p:txBody>
                    </p:sp>
                    <p:sp>
                      <p:nvSpPr>
                        <p:cNvPr id="322" name="Oval 93"/>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sz="1400" b="1">
                            <a:solidFill>
                              <a:prstClr val="black"/>
                            </a:solidFill>
                          </a:endParaRPr>
                        </a:p>
                      </p:txBody>
                    </p:sp>
                    <p:sp>
                      <p:nvSpPr>
                        <p:cNvPr id="323" name="Oval 94"/>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sz="1400" b="1">
                            <a:solidFill>
                              <a:prstClr val="black"/>
                            </a:solidFill>
                          </a:endParaRPr>
                        </a:p>
                      </p:txBody>
                    </p:sp>
                    <p:sp>
                      <p:nvSpPr>
                        <p:cNvPr id="324" name="Oval 95"/>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sz="1400" b="1">
                            <a:solidFill>
                              <a:prstClr val="black"/>
                            </a:solidFill>
                          </a:endParaRPr>
                        </a:p>
                      </p:txBody>
                    </p:sp>
                    <p:sp>
                      <p:nvSpPr>
                        <p:cNvPr id="325" name="Oval 96"/>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sz="1400" b="1">
                            <a:solidFill>
                              <a:prstClr val="black"/>
                            </a:solidFill>
                          </a:endParaRPr>
                        </a:p>
                      </p:txBody>
                    </p:sp>
                  </p:grpSp>
                  <p:sp>
                    <p:nvSpPr>
                      <p:cNvPr id="314" name="Rectangle 97"/>
                      <p:cNvSpPr>
                        <a:spLocks noChangeArrowheads="1"/>
                      </p:cNvSpPr>
                      <p:nvPr/>
                    </p:nvSpPr>
                    <p:spPr bwMode="auto">
                      <a:xfrm>
                        <a:off x="1223" y="1280"/>
                        <a:ext cx="893" cy="243"/>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sz="1400" b="1" dirty="0">
                            <a:solidFill>
                              <a:schemeClr val="bg2"/>
                            </a:solidFill>
                          </a:rPr>
                          <a:t>Transit</a:t>
                        </a:r>
                      </a:p>
                    </p:txBody>
                  </p:sp>
                </p:grpSp>
              </p:grpSp>
            </p:grpSp>
            <p:grpSp>
              <p:nvGrpSpPr>
                <p:cNvPr id="137" name="Group 98"/>
                <p:cNvGrpSpPr>
                  <a:grpSpLocks/>
                </p:cNvGrpSpPr>
                <p:nvPr/>
              </p:nvGrpSpPr>
              <p:grpSpPr bwMode="auto">
                <a:xfrm>
                  <a:off x="192" y="528"/>
                  <a:ext cx="5157" cy="3662"/>
                  <a:chOff x="288" y="528"/>
                  <a:chExt cx="5157" cy="3662"/>
                </a:xfrm>
              </p:grpSpPr>
              <p:grpSp>
                <p:nvGrpSpPr>
                  <p:cNvPr id="138" name="Group 99"/>
                  <p:cNvGrpSpPr>
                    <a:grpSpLocks/>
                  </p:cNvGrpSpPr>
                  <p:nvPr/>
                </p:nvGrpSpPr>
                <p:grpSpPr bwMode="auto">
                  <a:xfrm>
                    <a:off x="624" y="720"/>
                    <a:ext cx="4368" cy="3168"/>
                    <a:chOff x="624" y="720"/>
                    <a:chExt cx="4368" cy="3168"/>
                  </a:xfrm>
                </p:grpSpPr>
                <p:sp>
                  <p:nvSpPr>
                    <p:cNvPr id="280" name="Line 100"/>
                    <p:cNvSpPr>
                      <a:spLocks noChangeShapeType="1"/>
                    </p:cNvSpPr>
                    <p:nvPr/>
                  </p:nvSpPr>
                  <p:spPr bwMode="auto">
                    <a:xfrm flipV="1">
                      <a:off x="864" y="960"/>
                      <a:ext cx="1152" cy="4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1" name="Line 101"/>
                    <p:cNvSpPr>
                      <a:spLocks noChangeShapeType="1"/>
                    </p:cNvSpPr>
                    <p:nvPr/>
                  </p:nvSpPr>
                  <p:spPr bwMode="auto">
                    <a:xfrm flipH="1">
                      <a:off x="624" y="1104"/>
                      <a:ext cx="192" cy="81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2" name="Line 102"/>
                    <p:cNvSpPr>
                      <a:spLocks noChangeShapeType="1"/>
                    </p:cNvSpPr>
                    <p:nvPr/>
                  </p:nvSpPr>
                  <p:spPr bwMode="auto">
                    <a:xfrm>
                      <a:off x="816" y="1104"/>
                      <a:ext cx="336" cy="14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3" name="Line 103"/>
                    <p:cNvSpPr>
                      <a:spLocks noChangeShapeType="1"/>
                    </p:cNvSpPr>
                    <p:nvPr/>
                  </p:nvSpPr>
                  <p:spPr bwMode="auto">
                    <a:xfrm flipV="1">
                      <a:off x="1152" y="960"/>
                      <a:ext cx="864" cy="158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4" name="Line 104"/>
                    <p:cNvSpPr>
                      <a:spLocks noChangeShapeType="1"/>
                    </p:cNvSpPr>
                    <p:nvPr/>
                  </p:nvSpPr>
                  <p:spPr bwMode="auto">
                    <a:xfrm flipH="1" flipV="1">
                      <a:off x="672" y="2016"/>
                      <a:ext cx="528" cy="52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5" name="Line 105"/>
                    <p:cNvSpPr>
                      <a:spLocks noChangeShapeType="1"/>
                    </p:cNvSpPr>
                    <p:nvPr/>
                  </p:nvSpPr>
                  <p:spPr bwMode="auto">
                    <a:xfrm flipH="1" flipV="1">
                      <a:off x="768" y="1056"/>
                      <a:ext cx="2208" cy="100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6" name="Line 106"/>
                    <p:cNvSpPr>
                      <a:spLocks noChangeShapeType="1"/>
                    </p:cNvSpPr>
                    <p:nvPr/>
                  </p:nvSpPr>
                  <p:spPr bwMode="auto">
                    <a:xfrm flipV="1">
                      <a:off x="2160" y="2160"/>
                      <a:ext cx="816" cy="76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7" name="Line 107"/>
                    <p:cNvSpPr>
                      <a:spLocks noChangeShapeType="1"/>
                    </p:cNvSpPr>
                    <p:nvPr/>
                  </p:nvSpPr>
                  <p:spPr bwMode="auto">
                    <a:xfrm flipV="1">
                      <a:off x="1152" y="2304"/>
                      <a:ext cx="1776" cy="2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8" name="Line 108"/>
                    <p:cNvSpPr>
                      <a:spLocks noChangeShapeType="1"/>
                    </p:cNvSpPr>
                    <p:nvPr/>
                  </p:nvSpPr>
                  <p:spPr bwMode="auto">
                    <a:xfrm flipV="1">
                      <a:off x="1152" y="2208"/>
                      <a:ext cx="864" cy="28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89" name="Line 109"/>
                    <p:cNvSpPr>
                      <a:spLocks noChangeShapeType="1"/>
                    </p:cNvSpPr>
                    <p:nvPr/>
                  </p:nvSpPr>
                  <p:spPr bwMode="auto">
                    <a:xfrm flipH="1">
                      <a:off x="2448" y="2208"/>
                      <a:ext cx="528" cy="158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0" name="Line 110"/>
                    <p:cNvSpPr>
                      <a:spLocks noChangeShapeType="1"/>
                    </p:cNvSpPr>
                    <p:nvPr/>
                  </p:nvSpPr>
                  <p:spPr bwMode="auto">
                    <a:xfrm>
                      <a:off x="2928" y="2160"/>
                      <a:ext cx="864" cy="139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1" name="Line 111"/>
                    <p:cNvSpPr>
                      <a:spLocks noChangeShapeType="1"/>
                    </p:cNvSpPr>
                    <p:nvPr/>
                  </p:nvSpPr>
                  <p:spPr bwMode="auto">
                    <a:xfrm flipV="1">
                      <a:off x="2496" y="3600"/>
                      <a:ext cx="1296" cy="28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2" name="Line 112"/>
                    <p:cNvSpPr>
                      <a:spLocks noChangeShapeType="1"/>
                    </p:cNvSpPr>
                    <p:nvPr/>
                  </p:nvSpPr>
                  <p:spPr bwMode="auto">
                    <a:xfrm>
                      <a:off x="2160" y="2976"/>
                      <a:ext cx="336" cy="86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3" name="Line 113"/>
                    <p:cNvSpPr>
                      <a:spLocks noChangeShapeType="1"/>
                    </p:cNvSpPr>
                    <p:nvPr/>
                  </p:nvSpPr>
                  <p:spPr bwMode="auto">
                    <a:xfrm>
                      <a:off x="3024" y="768"/>
                      <a:ext cx="720" cy="283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4" name="Line 114"/>
                    <p:cNvSpPr>
                      <a:spLocks noChangeShapeType="1"/>
                    </p:cNvSpPr>
                    <p:nvPr/>
                  </p:nvSpPr>
                  <p:spPr bwMode="auto">
                    <a:xfrm flipH="1" flipV="1">
                      <a:off x="2064" y="2208"/>
                      <a:ext cx="144" cy="76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5" name="Line 115"/>
                    <p:cNvSpPr>
                      <a:spLocks noChangeShapeType="1"/>
                    </p:cNvSpPr>
                    <p:nvPr/>
                  </p:nvSpPr>
                  <p:spPr bwMode="auto">
                    <a:xfrm>
                      <a:off x="3024" y="2160"/>
                      <a:ext cx="768" cy="76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6" name="Line 116"/>
                    <p:cNvSpPr>
                      <a:spLocks noChangeShapeType="1"/>
                    </p:cNvSpPr>
                    <p:nvPr/>
                  </p:nvSpPr>
                  <p:spPr bwMode="auto">
                    <a:xfrm>
                      <a:off x="3024" y="768"/>
                      <a:ext cx="768" cy="216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7" name="Line 117"/>
                    <p:cNvSpPr>
                      <a:spLocks noChangeShapeType="1"/>
                    </p:cNvSpPr>
                    <p:nvPr/>
                  </p:nvSpPr>
                  <p:spPr bwMode="auto">
                    <a:xfrm>
                      <a:off x="2976" y="2160"/>
                      <a:ext cx="1680" cy="100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8" name="Line 118"/>
                    <p:cNvSpPr>
                      <a:spLocks noChangeShapeType="1"/>
                    </p:cNvSpPr>
                    <p:nvPr/>
                  </p:nvSpPr>
                  <p:spPr bwMode="auto">
                    <a:xfrm flipV="1">
                      <a:off x="3792" y="3168"/>
                      <a:ext cx="864" cy="43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299" name="Line 119"/>
                    <p:cNvSpPr>
                      <a:spLocks noChangeShapeType="1"/>
                    </p:cNvSpPr>
                    <p:nvPr/>
                  </p:nvSpPr>
                  <p:spPr bwMode="auto">
                    <a:xfrm flipV="1">
                      <a:off x="2016" y="864"/>
                      <a:ext cx="2592" cy="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0" name="Line 120"/>
                    <p:cNvSpPr>
                      <a:spLocks noChangeShapeType="1"/>
                    </p:cNvSpPr>
                    <p:nvPr/>
                  </p:nvSpPr>
                  <p:spPr bwMode="auto">
                    <a:xfrm flipH="1" flipV="1">
                      <a:off x="4560" y="816"/>
                      <a:ext cx="432" cy="110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1" name="Line 121"/>
                    <p:cNvSpPr>
                      <a:spLocks noChangeShapeType="1"/>
                    </p:cNvSpPr>
                    <p:nvPr/>
                  </p:nvSpPr>
                  <p:spPr bwMode="auto">
                    <a:xfrm flipH="1" flipV="1">
                      <a:off x="4560" y="816"/>
                      <a:ext cx="144" cy="182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2" name="Line 122"/>
                    <p:cNvSpPr>
                      <a:spLocks noChangeShapeType="1"/>
                    </p:cNvSpPr>
                    <p:nvPr/>
                  </p:nvSpPr>
                  <p:spPr bwMode="auto">
                    <a:xfrm flipV="1">
                      <a:off x="4704" y="1968"/>
                      <a:ext cx="240" cy="672"/>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3" name="Line 123"/>
                    <p:cNvSpPr>
                      <a:spLocks noChangeShapeType="1"/>
                    </p:cNvSpPr>
                    <p:nvPr/>
                  </p:nvSpPr>
                  <p:spPr bwMode="auto">
                    <a:xfrm flipV="1">
                      <a:off x="3840" y="2688"/>
                      <a:ext cx="816" cy="240"/>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4" name="Line 124"/>
                    <p:cNvSpPr>
                      <a:spLocks noChangeShapeType="1"/>
                    </p:cNvSpPr>
                    <p:nvPr/>
                  </p:nvSpPr>
                  <p:spPr bwMode="auto">
                    <a:xfrm flipV="1">
                      <a:off x="2976" y="2928"/>
                      <a:ext cx="816" cy="33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5" name="Line 125"/>
                    <p:cNvSpPr>
                      <a:spLocks noChangeShapeType="1"/>
                    </p:cNvSpPr>
                    <p:nvPr/>
                  </p:nvSpPr>
                  <p:spPr bwMode="auto">
                    <a:xfrm>
                      <a:off x="2976" y="2160"/>
                      <a:ext cx="1680" cy="528"/>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6" name="Line 126"/>
                    <p:cNvSpPr>
                      <a:spLocks noChangeShapeType="1"/>
                    </p:cNvSpPr>
                    <p:nvPr/>
                  </p:nvSpPr>
                  <p:spPr bwMode="auto">
                    <a:xfrm flipV="1">
                      <a:off x="2976" y="720"/>
                      <a:ext cx="48" cy="1344"/>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sp>
                  <p:nvSpPr>
                    <p:cNvPr id="307" name="Line 127"/>
                    <p:cNvSpPr>
                      <a:spLocks noChangeShapeType="1"/>
                    </p:cNvSpPr>
                    <p:nvPr/>
                  </p:nvSpPr>
                  <p:spPr bwMode="auto">
                    <a:xfrm flipV="1">
                      <a:off x="2976" y="912"/>
                      <a:ext cx="1632" cy="1296"/>
                    </a:xfrm>
                    <a:prstGeom prst="line">
                      <a:avLst/>
                    </a:prstGeom>
                    <a:noFill/>
                    <a:ln w="9525">
                      <a:solidFill>
                        <a:srgbClr val="969696"/>
                      </a:solidFill>
                      <a:round/>
                      <a:headEnd/>
                      <a:tailEnd/>
                    </a:ln>
                    <a:effectLst/>
                  </p:spPr>
                  <p:txBody>
                    <a:bodyPr wrap="none"/>
                    <a:lstStyle/>
                    <a:p>
                      <a:endParaRPr lang="en-US" sz="1400" b="1">
                        <a:solidFill>
                          <a:prstClr val="black"/>
                        </a:solidFill>
                      </a:endParaRPr>
                    </a:p>
                  </p:txBody>
                </p:sp>
              </p:grpSp>
              <p:grpSp>
                <p:nvGrpSpPr>
                  <p:cNvPr id="139" name="Group 128"/>
                  <p:cNvGrpSpPr>
                    <a:grpSpLocks/>
                  </p:cNvGrpSpPr>
                  <p:nvPr/>
                </p:nvGrpSpPr>
                <p:grpSpPr bwMode="auto">
                  <a:xfrm>
                    <a:off x="288" y="528"/>
                    <a:ext cx="5157" cy="3662"/>
                    <a:chOff x="288" y="528"/>
                    <a:chExt cx="5157" cy="3662"/>
                  </a:xfrm>
                </p:grpSpPr>
                <p:grpSp>
                  <p:nvGrpSpPr>
                    <p:cNvPr id="140" name="Group 129"/>
                    <p:cNvGrpSpPr>
                      <a:grpSpLocks/>
                    </p:cNvGrpSpPr>
                    <p:nvPr/>
                  </p:nvGrpSpPr>
                  <p:grpSpPr bwMode="auto">
                    <a:xfrm>
                      <a:off x="3395" y="3360"/>
                      <a:ext cx="785" cy="830"/>
                      <a:chOff x="755" y="912"/>
                      <a:chExt cx="785" cy="830"/>
                    </a:xfrm>
                  </p:grpSpPr>
                  <p:grpSp>
                    <p:nvGrpSpPr>
                      <p:cNvPr id="267" name="Group 130"/>
                      <p:cNvGrpSpPr>
                        <a:grpSpLocks/>
                      </p:cNvGrpSpPr>
                      <p:nvPr/>
                    </p:nvGrpSpPr>
                    <p:grpSpPr bwMode="auto">
                      <a:xfrm>
                        <a:off x="960" y="912"/>
                        <a:ext cx="364" cy="505"/>
                        <a:chOff x="1512" y="1923"/>
                        <a:chExt cx="409" cy="505"/>
                      </a:xfrm>
                    </p:grpSpPr>
                    <p:sp>
                      <p:nvSpPr>
                        <p:cNvPr id="269" name="Oval 131"/>
                        <p:cNvSpPr>
                          <a:spLocks noChangeArrowheads="1"/>
                        </p:cNvSpPr>
                        <p:nvPr/>
                      </p:nvSpPr>
                      <p:spPr bwMode="auto">
                        <a:xfrm>
                          <a:off x="1512" y="1923"/>
                          <a:ext cx="409" cy="505"/>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70" name="Oval 132"/>
                        <p:cNvSpPr>
                          <a:spLocks noChangeArrowheads="1"/>
                        </p:cNvSpPr>
                        <p:nvPr/>
                      </p:nvSpPr>
                      <p:spPr bwMode="auto">
                        <a:xfrm>
                          <a:off x="1519" y="1924"/>
                          <a:ext cx="372" cy="461"/>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71" name="Oval 133"/>
                        <p:cNvSpPr>
                          <a:spLocks noChangeArrowheads="1"/>
                        </p:cNvSpPr>
                        <p:nvPr/>
                      </p:nvSpPr>
                      <p:spPr bwMode="auto">
                        <a:xfrm>
                          <a:off x="1527" y="1933"/>
                          <a:ext cx="332" cy="40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72" name="Oval 134"/>
                        <p:cNvSpPr>
                          <a:spLocks noChangeArrowheads="1"/>
                        </p:cNvSpPr>
                        <p:nvPr/>
                      </p:nvSpPr>
                      <p:spPr bwMode="auto">
                        <a:xfrm>
                          <a:off x="1535" y="1941"/>
                          <a:ext cx="292" cy="357"/>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73" name="Oval 135"/>
                        <p:cNvSpPr>
                          <a:spLocks noChangeArrowheads="1"/>
                        </p:cNvSpPr>
                        <p:nvPr/>
                      </p:nvSpPr>
                      <p:spPr bwMode="auto">
                        <a:xfrm>
                          <a:off x="1547" y="1950"/>
                          <a:ext cx="247" cy="30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74" name="Oval 136"/>
                        <p:cNvSpPr>
                          <a:spLocks noChangeArrowheads="1"/>
                        </p:cNvSpPr>
                        <p:nvPr/>
                      </p:nvSpPr>
                      <p:spPr bwMode="auto">
                        <a:xfrm>
                          <a:off x="1556" y="1959"/>
                          <a:ext cx="205" cy="254"/>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75" name="Oval 137"/>
                        <p:cNvSpPr>
                          <a:spLocks noChangeArrowheads="1"/>
                        </p:cNvSpPr>
                        <p:nvPr/>
                      </p:nvSpPr>
                      <p:spPr bwMode="auto">
                        <a:xfrm>
                          <a:off x="1565" y="1968"/>
                          <a:ext cx="164" cy="204"/>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76" name="Oval 138"/>
                        <p:cNvSpPr>
                          <a:spLocks noChangeArrowheads="1"/>
                        </p:cNvSpPr>
                        <p:nvPr/>
                      </p:nvSpPr>
                      <p:spPr bwMode="auto">
                        <a:xfrm>
                          <a:off x="1575" y="1977"/>
                          <a:ext cx="121" cy="150"/>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77" name="Oval 139"/>
                        <p:cNvSpPr>
                          <a:spLocks noChangeArrowheads="1"/>
                        </p:cNvSpPr>
                        <p:nvPr/>
                      </p:nvSpPr>
                      <p:spPr bwMode="auto">
                        <a:xfrm>
                          <a:off x="1582" y="1980"/>
                          <a:ext cx="98" cy="121"/>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78" name="Oval 140"/>
                        <p:cNvSpPr>
                          <a:spLocks noChangeArrowheads="1"/>
                        </p:cNvSpPr>
                        <p:nvPr/>
                      </p:nvSpPr>
                      <p:spPr bwMode="auto">
                        <a:xfrm>
                          <a:off x="1587" y="1986"/>
                          <a:ext cx="71" cy="9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79" name="Oval 141"/>
                        <p:cNvSpPr>
                          <a:spLocks noChangeArrowheads="1"/>
                        </p:cNvSpPr>
                        <p:nvPr/>
                      </p:nvSpPr>
                      <p:spPr bwMode="auto">
                        <a:xfrm>
                          <a:off x="1593" y="1993"/>
                          <a:ext cx="47" cy="63"/>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68" name="Rectangle 142"/>
                      <p:cNvSpPr>
                        <a:spLocks noChangeArrowheads="1"/>
                      </p:cNvSpPr>
                      <p:nvPr/>
                    </p:nvSpPr>
                    <p:spPr bwMode="auto">
                      <a:xfrm>
                        <a:off x="755" y="1379"/>
                        <a:ext cx="785" cy="363"/>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1400" b="1" dirty="0">
                            <a:solidFill>
                              <a:schemeClr val="bg2"/>
                            </a:solidFill>
                          </a:rPr>
                          <a:t>Elected Officials</a:t>
                        </a:r>
                      </a:p>
                    </p:txBody>
                  </p:sp>
                </p:grpSp>
                <p:grpSp>
                  <p:nvGrpSpPr>
                    <p:cNvPr id="141" name="Group 143"/>
                    <p:cNvGrpSpPr>
                      <a:grpSpLocks/>
                    </p:cNvGrpSpPr>
                    <p:nvPr/>
                  </p:nvGrpSpPr>
                  <p:grpSpPr bwMode="auto">
                    <a:xfrm>
                      <a:off x="624" y="2352"/>
                      <a:ext cx="1053" cy="529"/>
                      <a:chOff x="768" y="2400"/>
                      <a:chExt cx="1053" cy="529"/>
                    </a:xfrm>
                  </p:grpSpPr>
                  <p:grpSp>
                    <p:nvGrpSpPr>
                      <p:cNvPr id="254" name="Group 144"/>
                      <p:cNvGrpSpPr>
                        <a:grpSpLocks/>
                      </p:cNvGrpSpPr>
                      <p:nvPr/>
                    </p:nvGrpSpPr>
                    <p:grpSpPr bwMode="auto">
                      <a:xfrm>
                        <a:off x="1163" y="2400"/>
                        <a:ext cx="256" cy="358"/>
                        <a:chOff x="546" y="1254"/>
                        <a:chExt cx="288" cy="358"/>
                      </a:xfrm>
                    </p:grpSpPr>
                    <p:sp>
                      <p:nvSpPr>
                        <p:cNvPr id="256" name="Oval 145"/>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57" name="Oval 146"/>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58" name="Oval 147"/>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59" name="Oval 148"/>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60" name="Oval 149"/>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61" name="Oval 150"/>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62" name="Oval 151"/>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63" name="Oval 152"/>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64" name="Oval 153"/>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65" name="Oval 154"/>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66" name="Oval 155"/>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55" name="Rectangle 156"/>
                      <p:cNvSpPr>
                        <a:spLocks noChangeArrowheads="1"/>
                      </p:cNvSpPr>
                      <p:nvPr/>
                    </p:nvSpPr>
                    <p:spPr bwMode="auto">
                      <a:xfrm>
                        <a:off x="768" y="2716"/>
                        <a:ext cx="1053" cy="2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Doctors</a:t>
                        </a:r>
                      </a:p>
                    </p:txBody>
                  </p:sp>
                </p:grpSp>
                <p:grpSp>
                  <p:nvGrpSpPr>
                    <p:cNvPr id="142" name="Group 157"/>
                    <p:cNvGrpSpPr>
                      <a:grpSpLocks/>
                    </p:cNvGrpSpPr>
                    <p:nvPr/>
                  </p:nvGrpSpPr>
                  <p:grpSpPr bwMode="auto">
                    <a:xfrm>
                      <a:off x="288" y="864"/>
                      <a:ext cx="1053" cy="529"/>
                      <a:chOff x="768" y="2400"/>
                      <a:chExt cx="1053" cy="529"/>
                    </a:xfrm>
                  </p:grpSpPr>
                  <p:grpSp>
                    <p:nvGrpSpPr>
                      <p:cNvPr id="241" name="Group 158"/>
                      <p:cNvGrpSpPr>
                        <a:grpSpLocks/>
                      </p:cNvGrpSpPr>
                      <p:nvPr/>
                    </p:nvGrpSpPr>
                    <p:grpSpPr bwMode="auto">
                      <a:xfrm>
                        <a:off x="1163" y="2400"/>
                        <a:ext cx="256" cy="358"/>
                        <a:chOff x="546" y="1254"/>
                        <a:chExt cx="288" cy="358"/>
                      </a:xfrm>
                    </p:grpSpPr>
                    <p:sp>
                      <p:nvSpPr>
                        <p:cNvPr id="243" name="Oval 159"/>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44" name="Oval 160"/>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45" name="Oval 161"/>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46" name="Oval 162"/>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47" name="Oval 163"/>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48" name="Oval 164"/>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49" name="Oval 165"/>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50" name="Oval 166"/>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51" name="Oval 167"/>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52" name="Oval 168"/>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53" name="Oval 169"/>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42" name="Rectangle 170"/>
                      <p:cNvSpPr>
                        <a:spLocks noChangeArrowheads="1"/>
                      </p:cNvSpPr>
                      <p:nvPr/>
                    </p:nvSpPr>
                    <p:spPr bwMode="auto">
                      <a:xfrm>
                        <a:off x="768" y="2716"/>
                        <a:ext cx="1053" cy="2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EMS</a:t>
                        </a:r>
                      </a:p>
                    </p:txBody>
                  </p:sp>
                </p:grpSp>
                <p:grpSp>
                  <p:nvGrpSpPr>
                    <p:cNvPr id="143" name="Group 171"/>
                    <p:cNvGrpSpPr>
                      <a:grpSpLocks/>
                    </p:cNvGrpSpPr>
                    <p:nvPr/>
                  </p:nvGrpSpPr>
                  <p:grpSpPr bwMode="auto">
                    <a:xfrm>
                      <a:off x="1632" y="2784"/>
                      <a:ext cx="1053" cy="651"/>
                      <a:chOff x="768" y="2400"/>
                      <a:chExt cx="1053" cy="651"/>
                    </a:xfrm>
                  </p:grpSpPr>
                  <p:grpSp>
                    <p:nvGrpSpPr>
                      <p:cNvPr id="228" name="Group 172"/>
                      <p:cNvGrpSpPr>
                        <a:grpSpLocks/>
                      </p:cNvGrpSpPr>
                      <p:nvPr/>
                    </p:nvGrpSpPr>
                    <p:grpSpPr bwMode="auto">
                      <a:xfrm>
                        <a:off x="1163" y="2400"/>
                        <a:ext cx="256" cy="358"/>
                        <a:chOff x="546" y="1254"/>
                        <a:chExt cx="288" cy="358"/>
                      </a:xfrm>
                    </p:grpSpPr>
                    <p:sp>
                      <p:nvSpPr>
                        <p:cNvPr id="230" name="Oval 173"/>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31" name="Oval 174"/>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32" name="Oval 175"/>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33" name="Oval 176"/>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34" name="Oval 177"/>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35" name="Oval 178"/>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36" name="Oval 179"/>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37" name="Oval 180"/>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38" name="Oval 181"/>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39" name="Oval 182"/>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40" name="Oval 183"/>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29" name="Rectangle 184"/>
                      <p:cNvSpPr>
                        <a:spLocks noChangeArrowheads="1"/>
                      </p:cNvSpPr>
                      <p:nvPr/>
                    </p:nvSpPr>
                    <p:spPr bwMode="auto">
                      <a:xfrm>
                        <a:off x="768" y="2688"/>
                        <a:ext cx="1053" cy="3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Law Enforcement</a:t>
                        </a:r>
                      </a:p>
                    </p:txBody>
                  </p:sp>
                </p:grpSp>
                <p:grpSp>
                  <p:nvGrpSpPr>
                    <p:cNvPr id="144" name="Group 185"/>
                    <p:cNvGrpSpPr>
                      <a:grpSpLocks/>
                    </p:cNvGrpSpPr>
                    <p:nvPr/>
                  </p:nvGrpSpPr>
                  <p:grpSpPr bwMode="auto">
                    <a:xfrm>
                      <a:off x="4262" y="672"/>
                      <a:ext cx="751" cy="686"/>
                      <a:chOff x="950" y="2400"/>
                      <a:chExt cx="751" cy="686"/>
                    </a:xfrm>
                  </p:grpSpPr>
                  <p:grpSp>
                    <p:nvGrpSpPr>
                      <p:cNvPr id="215" name="Group 186"/>
                      <p:cNvGrpSpPr>
                        <a:grpSpLocks/>
                      </p:cNvGrpSpPr>
                      <p:nvPr/>
                    </p:nvGrpSpPr>
                    <p:grpSpPr bwMode="auto">
                      <a:xfrm>
                        <a:off x="1163" y="2400"/>
                        <a:ext cx="256" cy="358"/>
                        <a:chOff x="546" y="1254"/>
                        <a:chExt cx="288" cy="358"/>
                      </a:xfrm>
                    </p:grpSpPr>
                    <p:sp>
                      <p:nvSpPr>
                        <p:cNvPr id="217" name="Oval 187"/>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18" name="Oval 188"/>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19" name="Oval 189"/>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20" name="Oval 190"/>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21" name="Oval 191"/>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22" name="Oval 192"/>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23" name="Oval 193"/>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24" name="Oval 194"/>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25" name="Oval 195"/>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26" name="Oval 196"/>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27" name="Oval 197"/>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16" name="Rectangle 198"/>
                      <p:cNvSpPr>
                        <a:spLocks noChangeArrowheads="1"/>
                      </p:cNvSpPr>
                      <p:nvPr/>
                    </p:nvSpPr>
                    <p:spPr bwMode="auto">
                      <a:xfrm>
                        <a:off x="950" y="2723"/>
                        <a:ext cx="751" cy="363"/>
                      </a:xfrm>
                      <a:prstGeom prst="rect">
                        <a:avLst/>
                      </a:prstGeom>
                      <a:noFill/>
                      <a:ln w="12700">
                        <a:noFill/>
                        <a:miter lim="800000"/>
                        <a:headEnd/>
                        <a:tailEnd/>
                      </a:ln>
                      <a:effectLst/>
                    </p:spPr>
                    <p:txBody>
                      <a:bodyPr wrap="square" lIns="90488" tIns="44450" rIns="90488" bIns="44450">
                        <a:spAutoFit/>
                      </a:bodyPr>
                      <a:lstStyle/>
                      <a:p>
                        <a:pPr algn="ctr" eaLnBrk="0" hangingPunct="0">
                          <a:spcBef>
                            <a:spcPts val="0"/>
                          </a:spcBef>
                        </a:pPr>
                        <a:r>
                          <a:rPr lang="en-US" sz="1400" b="1" dirty="0" smtClean="0">
                            <a:solidFill>
                              <a:schemeClr val="bg2"/>
                            </a:solidFill>
                          </a:rPr>
                          <a:t>Nursing</a:t>
                        </a:r>
                      </a:p>
                      <a:p>
                        <a:pPr algn="ctr" eaLnBrk="0" hangingPunct="0">
                          <a:spcBef>
                            <a:spcPts val="0"/>
                          </a:spcBef>
                        </a:pPr>
                        <a:r>
                          <a:rPr lang="en-US" sz="1400" b="1" dirty="0" smtClean="0">
                            <a:solidFill>
                              <a:schemeClr val="bg2"/>
                            </a:solidFill>
                          </a:rPr>
                          <a:t>Homes</a:t>
                        </a:r>
                        <a:endParaRPr lang="en-US" sz="1400" b="1" dirty="0">
                          <a:solidFill>
                            <a:schemeClr val="bg2"/>
                          </a:solidFill>
                        </a:endParaRPr>
                      </a:p>
                    </p:txBody>
                  </p:sp>
                </p:grpSp>
                <p:grpSp>
                  <p:nvGrpSpPr>
                    <p:cNvPr id="145" name="Group 199"/>
                    <p:cNvGrpSpPr>
                      <a:grpSpLocks/>
                    </p:cNvGrpSpPr>
                    <p:nvPr/>
                  </p:nvGrpSpPr>
                  <p:grpSpPr bwMode="auto">
                    <a:xfrm>
                      <a:off x="4454" y="3024"/>
                      <a:ext cx="495" cy="536"/>
                      <a:chOff x="1046" y="2400"/>
                      <a:chExt cx="495" cy="536"/>
                    </a:xfrm>
                  </p:grpSpPr>
                  <p:grpSp>
                    <p:nvGrpSpPr>
                      <p:cNvPr id="202" name="Group 200"/>
                      <p:cNvGrpSpPr>
                        <a:grpSpLocks/>
                      </p:cNvGrpSpPr>
                      <p:nvPr/>
                    </p:nvGrpSpPr>
                    <p:grpSpPr bwMode="auto">
                      <a:xfrm>
                        <a:off x="1163" y="2400"/>
                        <a:ext cx="256" cy="358"/>
                        <a:chOff x="546" y="1254"/>
                        <a:chExt cx="288" cy="358"/>
                      </a:xfrm>
                    </p:grpSpPr>
                    <p:sp>
                      <p:nvSpPr>
                        <p:cNvPr id="204" name="Oval 201"/>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205" name="Oval 202"/>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206" name="Oval 203"/>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207" name="Oval 204"/>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208" name="Oval 205"/>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209" name="Oval 206"/>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210" name="Oval 207"/>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211" name="Oval 208"/>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212" name="Oval 209"/>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13" name="Oval 210"/>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14" name="Oval 211"/>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203" name="Rectangle 212"/>
                      <p:cNvSpPr>
                        <a:spLocks noChangeArrowheads="1"/>
                      </p:cNvSpPr>
                      <p:nvPr/>
                    </p:nvSpPr>
                    <p:spPr bwMode="auto">
                      <a:xfrm>
                        <a:off x="1046" y="2723"/>
                        <a:ext cx="495" cy="213"/>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1400" b="1" dirty="0">
                            <a:solidFill>
                              <a:schemeClr val="bg2"/>
                            </a:solidFill>
                          </a:rPr>
                          <a:t>Fire</a:t>
                        </a:r>
                      </a:p>
                    </p:txBody>
                  </p:sp>
                </p:grpSp>
                <p:grpSp>
                  <p:nvGrpSpPr>
                    <p:cNvPr id="146" name="Group 213"/>
                    <p:cNvGrpSpPr>
                      <a:grpSpLocks/>
                    </p:cNvGrpSpPr>
                    <p:nvPr/>
                  </p:nvGrpSpPr>
                  <p:grpSpPr bwMode="auto">
                    <a:xfrm>
                      <a:off x="1968" y="3648"/>
                      <a:ext cx="1053" cy="529"/>
                      <a:chOff x="768" y="2400"/>
                      <a:chExt cx="1053" cy="529"/>
                    </a:xfrm>
                  </p:grpSpPr>
                  <p:grpSp>
                    <p:nvGrpSpPr>
                      <p:cNvPr id="189" name="Group 214"/>
                      <p:cNvGrpSpPr>
                        <a:grpSpLocks/>
                      </p:cNvGrpSpPr>
                      <p:nvPr/>
                    </p:nvGrpSpPr>
                    <p:grpSpPr bwMode="auto">
                      <a:xfrm>
                        <a:off x="1163" y="2400"/>
                        <a:ext cx="256" cy="358"/>
                        <a:chOff x="546" y="1254"/>
                        <a:chExt cx="288" cy="358"/>
                      </a:xfrm>
                    </p:grpSpPr>
                    <p:sp>
                      <p:nvSpPr>
                        <p:cNvPr id="191" name="Oval 215"/>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192" name="Oval 216"/>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193" name="Oval 217"/>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194" name="Oval 218"/>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195" name="Oval 219"/>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196" name="Oval 220"/>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197" name="Oval 221"/>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198" name="Oval 222"/>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199" name="Oval 223"/>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200" name="Oval 224"/>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201" name="Oval 225"/>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190" name="Rectangle 226"/>
                      <p:cNvSpPr>
                        <a:spLocks noChangeArrowheads="1"/>
                      </p:cNvSpPr>
                      <p:nvPr/>
                    </p:nvSpPr>
                    <p:spPr bwMode="auto">
                      <a:xfrm>
                        <a:off x="768" y="2716"/>
                        <a:ext cx="1053" cy="2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Corrections</a:t>
                        </a:r>
                      </a:p>
                    </p:txBody>
                  </p:sp>
                </p:grpSp>
                <p:grpSp>
                  <p:nvGrpSpPr>
                    <p:cNvPr id="147" name="Group 227"/>
                    <p:cNvGrpSpPr>
                      <a:grpSpLocks/>
                    </p:cNvGrpSpPr>
                    <p:nvPr/>
                  </p:nvGrpSpPr>
                  <p:grpSpPr bwMode="auto">
                    <a:xfrm>
                      <a:off x="4272" y="2448"/>
                      <a:ext cx="1173" cy="549"/>
                      <a:chOff x="4368" y="2016"/>
                      <a:chExt cx="1173" cy="549"/>
                    </a:xfrm>
                  </p:grpSpPr>
                  <p:sp>
                    <p:nvSpPr>
                      <p:cNvPr id="176" name="Rectangle 228"/>
                      <p:cNvSpPr>
                        <a:spLocks noChangeArrowheads="1"/>
                      </p:cNvSpPr>
                      <p:nvPr/>
                    </p:nvSpPr>
                    <p:spPr bwMode="auto">
                      <a:xfrm>
                        <a:off x="4368" y="2352"/>
                        <a:ext cx="1173" cy="213"/>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sz="1400" b="1" dirty="0">
                            <a:solidFill>
                              <a:schemeClr val="bg2"/>
                            </a:solidFill>
                          </a:rPr>
                          <a:t>Mental Health</a:t>
                        </a:r>
                      </a:p>
                    </p:txBody>
                  </p:sp>
                  <p:grpSp>
                    <p:nvGrpSpPr>
                      <p:cNvPr id="177" name="Group 229"/>
                      <p:cNvGrpSpPr>
                        <a:grpSpLocks/>
                      </p:cNvGrpSpPr>
                      <p:nvPr/>
                    </p:nvGrpSpPr>
                    <p:grpSpPr bwMode="auto">
                      <a:xfrm>
                        <a:off x="4656" y="2016"/>
                        <a:ext cx="290" cy="404"/>
                        <a:chOff x="3629" y="3513"/>
                        <a:chExt cx="326" cy="404"/>
                      </a:xfrm>
                    </p:grpSpPr>
                    <p:sp>
                      <p:nvSpPr>
                        <p:cNvPr id="178" name="Oval 230"/>
                        <p:cNvSpPr>
                          <a:spLocks noChangeArrowheads="1"/>
                        </p:cNvSpPr>
                        <p:nvPr/>
                      </p:nvSpPr>
                      <p:spPr bwMode="auto">
                        <a:xfrm>
                          <a:off x="3629" y="3513"/>
                          <a:ext cx="326" cy="404"/>
                        </a:xfrm>
                        <a:prstGeom prst="ellipse">
                          <a:avLst/>
                        </a:prstGeom>
                        <a:solidFill>
                          <a:srgbClr val="200000"/>
                        </a:solidFill>
                        <a:ln w="12700">
                          <a:noFill/>
                          <a:round/>
                          <a:headEnd/>
                          <a:tailEnd/>
                        </a:ln>
                        <a:effectLst/>
                      </p:spPr>
                      <p:txBody>
                        <a:bodyPr wrap="none" anchor="ctr"/>
                        <a:lstStyle/>
                        <a:p>
                          <a:endParaRPr lang="en-US" sz="1400" b="1">
                            <a:solidFill>
                              <a:prstClr val="black"/>
                            </a:solidFill>
                          </a:endParaRPr>
                        </a:p>
                      </p:txBody>
                    </p:sp>
                    <p:sp>
                      <p:nvSpPr>
                        <p:cNvPr id="179" name="Oval 231"/>
                        <p:cNvSpPr>
                          <a:spLocks noChangeArrowheads="1"/>
                        </p:cNvSpPr>
                        <p:nvPr/>
                      </p:nvSpPr>
                      <p:spPr bwMode="auto">
                        <a:xfrm>
                          <a:off x="3635" y="3516"/>
                          <a:ext cx="296" cy="366"/>
                        </a:xfrm>
                        <a:prstGeom prst="ellipse">
                          <a:avLst/>
                        </a:prstGeom>
                        <a:solidFill>
                          <a:srgbClr val="400000"/>
                        </a:solidFill>
                        <a:ln w="12700">
                          <a:noFill/>
                          <a:round/>
                          <a:headEnd/>
                          <a:tailEnd/>
                        </a:ln>
                        <a:effectLst/>
                      </p:spPr>
                      <p:txBody>
                        <a:bodyPr wrap="none" anchor="ctr"/>
                        <a:lstStyle/>
                        <a:p>
                          <a:endParaRPr lang="en-US" sz="1400" b="1">
                            <a:solidFill>
                              <a:prstClr val="black"/>
                            </a:solidFill>
                          </a:endParaRPr>
                        </a:p>
                      </p:txBody>
                    </p:sp>
                    <p:sp>
                      <p:nvSpPr>
                        <p:cNvPr id="180" name="Oval 232"/>
                        <p:cNvSpPr>
                          <a:spLocks noChangeArrowheads="1"/>
                        </p:cNvSpPr>
                        <p:nvPr/>
                      </p:nvSpPr>
                      <p:spPr bwMode="auto">
                        <a:xfrm>
                          <a:off x="3642" y="3522"/>
                          <a:ext cx="263" cy="326"/>
                        </a:xfrm>
                        <a:prstGeom prst="ellipse">
                          <a:avLst/>
                        </a:prstGeom>
                        <a:solidFill>
                          <a:srgbClr val="600000"/>
                        </a:solidFill>
                        <a:ln w="12700">
                          <a:noFill/>
                          <a:round/>
                          <a:headEnd/>
                          <a:tailEnd/>
                        </a:ln>
                        <a:effectLst/>
                      </p:spPr>
                      <p:txBody>
                        <a:bodyPr wrap="none" anchor="ctr"/>
                        <a:lstStyle/>
                        <a:p>
                          <a:endParaRPr lang="en-US" sz="1400" b="1">
                            <a:solidFill>
                              <a:prstClr val="black"/>
                            </a:solidFill>
                          </a:endParaRPr>
                        </a:p>
                      </p:txBody>
                    </p:sp>
                    <p:sp>
                      <p:nvSpPr>
                        <p:cNvPr id="181" name="Oval 233"/>
                        <p:cNvSpPr>
                          <a:spLocks noChangeArrowheads="1"/>
                        </p:cNvSpPr>
                        <p:nvPr/>
                      </p:nvSpPr>
                      <p:spPr bwMode="auto">
                        <a:xfrm>
                          <a:off x="3649" y="3529"/>
                          <a:ext cx="230" cy="284"/>
                        </a:xfrm>
                        <a:prstGeom prst="ellipse">
                          <a:avLst/>
                        </a:prstGeom>
                        <a:solidFill>
                          <a:srgbClr val="800000"/>
                        </a:solidFill>
                        <a:ln w="12700">
                          <a:noFill/>
                          <a:round/>
                          <a:headEnd/>
                          <a:tailEnd/>
                        </a:ln>
                        <a:effectLst/>
                      </p:spPr>
                      <p:txBody>
                        <a:bodyPr wrap="none" anchor="ctr"/>
                        <a:lstStyle/>
                        <a:p>
                          <a:endParaRPr lang="en-US" sz="1400" b="1">
                            <a:solidFill>
                              <a:prstClr val="black"/>
                            </a:solidFill>
                          </a:endParaRPr>
                        </a:p>
                      </p:txBody>
                    </p:sp>
                    <p:sp>
                      <p:nvSpPr>
                        <p:cNvPr id="182" name="Oval 234"/>
                        <p:cNvSpPr>
                          <a:spLocks noChangeArrowheads="1"/>
                        </p:cNvSpPr>
                        <p:nvPr/>
                      </p:nvSpPr>
                      <p:spPr bwMode="auto">
                        <a:xfrm>
                          <a:off x="3658" y="3535"/>
                          <a:ext cx="196" cy="244"/>
                        </a:xfrm>
                        <a:prstGeom prst="ellipse">
                          <a:avLst/>
                        </a:prstGeom>
                        <a:solidFill>
                          <a:srgbClr val="A00000"/>
                        </a:solidFill>
                        <a:ln w="12700">
                          <a:noFill/>
                          <a:round/>
                          <a:headEnd/>
                          <a:tailEnd/>
                        </a:ln>
                        <a:effectLst/>
                      </p:spPr>
                      <p:txBody>
                        <a:bodyPr wrap="none" anchor="ctr"/>
                        <a:lstStyle/>
                        <a:p>
                          <a:endParaRPr lang="en-US" sz="1400" b="1">
                            <a:solidFill>
                              <a:prstClr val="black"/>
                            </a:solidFill>
                          </a:endParaRPr>
                        </a:p>
                      </p:txBody>
                    </p:sp>
                    <p:sp>
                      <p:nvSpPr>
                        <p:cNvPr id="183" name="Oval 235"/>
                        <p:cNvSpPr>
                          <a:spLocks noChangeArrowheads="1"/>
                        </p:cNvSpPr>
                        <p:nvPr/>
                      </p:nvSpPr>
                      <p:spPr bwMode="auto">
                        <a:xfrm>
                          <a:off x="3665" y="3543"/>
                          <a:ext cx="163" cy="201"/>
                        </a:xfrm>
                        <a:prstGeom prst="ellipse">
                          <a:avLst/>
                        </a:prstGeom>
                        <a:solidFill>
                          <a:srgbClr val="C00000"/>
                        </a:solidFill>
                        <a:ln w="12700">
                          <a:noFill/>
                          <a:round/>
                          <a:headEnd/>
                          <a:tailEnd/>
                        </a:ln>
                        <a:effectLst/>
                      </p:spPr>
                      <p:txBody>
                        <a:bodyPr wrap="none" anchor="ctr"/>
                        <a:lstStyle/>
                        <a:p>
                          <a:endParaRPr lang="en-US" sz="1400" b="1">
                            <a:solidFill>
                              <a:prstClr val="black"/>
                            </a:solidFill>
                          </a:endParaRPr>
                        </a:p>
                      </p:txBody>
                    </p:sp>
                    <p:sp>
                      <p:nvSpPr>
                        <p:cNvPr id="184" name="Oval 236"/>
                        <p:cNvSpPr>
                          <a:spLocks noChangeArrowheads="1"/>
                        </p:cNvSpPr>
                        <p:nvPr/>
                      </p:nvSpPr>
                      <p:spPr bwMode="auto">
                        <a:xfrm>
                          <a:off x="3672" y="3551"/>
                          <a:ext cx="130" cy="160"/>
                        </a:xfrm>
                        <a:prstGeom prst="ellipse">
                          <a:avLst/>
                        </a:prstGeom>
                        <a:solidFill>
                          <a:srgbClr val="E00000"/>
                        </a:solidFill>
                        <a:ln w="12700">
                          <a:noFill/>
                          <a:round/>
                          <a:headEnd/>
                          <a:tailEnd/>
                        </a:ln>
                        <a:effectLst/>
                      </p:spPr>
                      <p:txBody>
                        <a:bodyPr wrap="none" anchor="ctr"/>
                        <a:lstStyle/>
                        <a:p>
                          <a:endParaRPr lang="en-US" sz="1400" b="1">
                            <a:solidFill>
                              <a:prstClr val="black"/>
                            </a:solidFill>
                          </a:endParaRPr>
                        </a:p>
                      </p:txBody>
                    </p:sp>
                    <p:sp>
                      <p:nvSpPr>
                        <p:cNvPr id="185" name="Oval 237"/>
                        <p:cNvSpPr>
                          <a:spLocks noChangeArrowheads="1"/>
                        </p:cNvSpPr>
                        <p:nvPr/>
                      </p:nvSpPr>
                      <p:spPr bwMode="auto">
                        <a:xfrm>
                          <a:off x="3680" y="3558"/>
                          <a:ext cx="96" cy="117"/>
                        </a:xfrm>
                        <a:prstGeom prst="ellipse">
                          <a:avLst/>
                        </a:prstGeom>
                        <a:solidFill>
                          <a:srgbClr val="FF0000"/>
                        </a:solidFill>
                        <a:ln w="12700">
                          <a:noFill/>
                          <a:round/>
                          <a:headEnd/>
                          <a:tailEnd/>
                        </a:ln>
                        <a:effectLst/>
                      </p:spPr>
                      <p:txBody>
                        <a:bodyPr wrap="none" anchor="ctr"/>
                        <a:lstStyle/>
                        <a:p>
                          <a:endParaRPr lang="en-US" sz="1400" b="1">
                            <a:solidFill>
                              <a:prstClr val="black"/>
                            </a:solidFill>
                          </a:endParaRPr>
                        </a:p>
                      </p:txBody>
                    </p:sp>
                    <p:sp>
                      <p:nvSpPr>
                        <p:cNvPr id="186" name="Oval 238"/>
                        <p:cNvSpPr>
                          <a:spLocks noChangeArrowheads="1"/>
                        </p:cNvSpPr>
                        <p:nvPr/>
                      </p:nvSpPr>
                      <p:spPr bwMode="auto">
                        <a:xfrm>
                          <a:off x="3686" y="3559"/>
                          <a:ext cx="77" cy="95"/>
                        </a:xfrm>
                        <a:prstGeom prst="ellipse">
                          <a:avLst/>
                        </a:prstGeom>
                        <a:solidFill>
                          <a:srgbClr val="FF4040"/>
                        </a:solidFill>
                        <a:ln w="12700">
                          <a:noFill/>
                          <a:round/>
                          <a:headEnd/>
                          <a:tailEnd/>
                        </a:ln>
                        <a:effectLst/>
                      </p:spPr>
                      <p:txBody>
                        <a:bodyPr wrap="none" anchor="ctr"/>
                        <a:lstStyle/>
                        <a:p>
                          <a:endParaRPr lang="en-US" sz="1400" b="1">
                            <a:solidFill>
                              <a:prstClr val="black"/>
                            </a:solidFill>
                          </a:endParaRPr>
                        </a:p>
                      </p:txBody>
                    </p:sp>
                    <p:sp>
                      <p:nvSpPr>
                        <p:cNvPr id="187" name="Oval 239"/>
                        <p:cNvSpPr>
                          <a:spLocks noChangeArrowheads="1"/>
                        </p:cNvSpPr>
                        <p:nvPr/>
                      </p:nvSpPr>
                      <p:spPr bwMode="auto">
                        <a:xfrm>
                          <a:off x="3690" y="3565"/>
                          <a:ext cx="56" cy="71"/>
                        </a:xfrm>
                        <a:prstGeom prst="ellipse">
                          <a:avLst/>
                        </a:prstGeom>
                        <a:solidFill>
                          <a:srgbClr val="FF8080"/>
                        </a:solidFill>
                        <a:ln w="12700">
                          <a:noFill/>
                          <a:round/>
                          <a:headEnd/>
                          <a:tailEnd/>
                        </a:ln>
                        <a:effectLst/>
                      </p:spPr>
                      <p:txBody>
                        <a:bodyPr wrap="none" anchor="ctr"/>
                        <a:lstStyle/>
                        <a:p>
                          <a:endParaRPr lang="en-US" sz="1400" b="1">
                            <a:solidFill>
                              <a:prstClr val="black"/>
                            </a:solidFill>
                          </a:endParaRPr>
                        </a:p>
                      </p:txBody>
                    </p:sp>
                    <p:sp>
                      <p:nvSpPr>
                        <p:cNvPr id="188" name="Oval 240"/>
                        <p:cNvSpPr>
                          <a:spLocks noChangeArrowheads="1"/>
                        </p:cNvSpPr>
                        <p:nvPr/>
                      </p:nvSpPr>
                      <p:spPr bwMode="auto">
                        <a:xfrm>
                          <a:off x="3694" y="3570"/>
                          <a:ext cx="38" cy="49"/>
                        </a:xfrm>
                        <a:prstGeom prst="ellipse">
                          <a:avLst/>
                        </a:prstGeom>
                        <a:solidFill>
                          <a:srgbClr val="FFC0C0"/>
                        </a:solidFill>
                        <a:ln w="12700">
                          <a:noFill/>
                          <a:round/>
                          <a:headEnd/>
                          <a:tailEnd/>
                        </a:ln>
                        <a:effectLst/>
                      </p:spPr>
                      <p:txBody>
                        <a:bodyPr wrap="none" anchor="ctr"/>
                        <a:lstStyle/>
                        <a:p>
                          <a:endParaRPr lang="en-US" sz="1400" b="1">
                            <a:solidFill>
                              <a:prstClr val="black"/>
                            </a:solidFill>
                          </a:endParaRPr>
                        </a:p>
                      </p:txBody>
                    </p:sp>
                  </p:grpSp>
                </p:grpSp>
                <p:grpSp>
                  <p:nvGrpSpPr>
                    <p:cNvPr id="148" name="Group 241"/>
                    <p:cNvGrpSpPr>
                      <a:grpSpLocks/>
                    </p:cNvGrpSpPr>
                    <p:nvPr/>
                  </p:nvGrpSpPr>
                  <p:grpSpPr bwMode="auto">
                    <a:xfrm>
                      <a:off x="3174" y="2736"/>
                      <a:ext cx="1336" cy="690"/>
                      <a:chOff x="829" y="948"/>
                      <a:chExt cx="1503" cy="690"/>
                    </a:xfrm>
                  </p:grpSpPr>
                  <p:grpSp>
                    <p:nvGrpSpPr>
                      <p:cNvPr id="163" name="Group 242"/>
                      <p:cNvGrpSpPr>
                        <a:grpSpLocks/>
                      </p:cNvGrpSpPr>
                      <p:nvPr/>
                    </p:nvGrpSpPr>
                    <p:grpSpPr bwMode="auto">
                      <a:xfrm>
                        <a:off x="1379" y="948"/>
                        <a:ext cx="324" cy="401"/>
                        <a:chOff x="1379" y="948"/>
                        <a:chExt cx="324" cy="401"/>
                      </a:xfrm>
                    </p:grpSpPr>
                    <p:sp>
                      <p:nvSpPr>
                        <p:cNvPr id="165" name="Oval 243"/>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sz="1400" b="1">
                            <a:solidFill>
                              <a:prstClr val="black"/>
                            </a:solidFill>
                          </a:endParaRPr>
                        </a:p>
                      </p:txBody>
                    </p:sp>
                    <p:sp>
                      <p:nvSpPr>
                        <p:cNvPr id="166" name="Oval 244"/>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sz="1400" b="1">
                            <a:solidFill>
                              <a:prstClr val="black"/>
                            </a:solidFill>
                          </a:endParaRPr>
                        </a:p>
                      </p:txBody>
                    </p:sp>
                    <p:sp>
                      <p:nvSpPr>
                        <p:cNvPr id="167" name="Oval 245"/>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sz="1400" b="1">
                            <a:solidFill>
                              <a:prstClr val="black"/>
                            </a:solidFill>
                          </a:endParaRPr>
                        </a:p>
                      </p:txBody>
                    </p:sp>
                    <p:sp>
                      <p:nvSpPr>
                        <p:cNvPr id="168" name="Oval 246"/>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sz="1400" b="1">
                            <a:solidFill>
                              <a:prstClr val="black"/>
                            </a:solidFill>
                          </a:endParaRPr>
                        </a:p>
                      </p:txBody>
                    </p:sp>
                    <p:sp>
                      <p:nvSpPr>
                        <p:cNvPr id="169" name="Oval 247"/>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sz="1400" b="1">
                            <a:solidFill>
                              <a:prstClr val="black"/>
                            </a:solidFill>
                          </a:endParaRPr>
                        </a:p>
                      </p:txBody>
                    </p:sp>
                    <p:sp>
                      <p:nvSpPr>
                        <p:cNvPr id="170" name="Oval 248"/>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sz="1400" b="1">
                            <a:solidFill>
                              <a:prstClr val="black"/>
                            </a:solidFill>
                          </a:endParaRPr>
                        </a:p>
                      </p:txBody>
                    </p:sp>
                    <p:sp>
                      <p:nvSpPr>
                        <p:cNvPr id="171" name="Oval 249"/>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sz="1400" b="1">
                            <a:solidFill>
                              <a:prstClr val="black"/>
                            </a:solidFill>
                          </a:endParaRPr>
                        </a:p>
                      </p:txBody>
                    </p:sp>
                    <p:sp>
                      <p:nvSpPr>
                        <p:cNvPr id="172" name="Oval 250"/>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sz="1400" b="1">
                            <a:solidFill>
                              <a:prstClr val="black"/>
                            </a:solidFill>
                          </a:endParaRPr>
                        </a:p>
                      </p:txBody>
                    </p:sp>
                    <p:sp>
                      <p:nvSpPr>
                        <p:cNvPr id="173" name="Oval 251"/>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sz="1400" b="1">
                            <a:solidFill>
                              <a:prstClr val="black"/>
                            </a:solidFill>
                          </a:endParaRPr>
                        </a:p>
                      </p:txBody>
                    </p:sp>
                    <p:sp>
                      <p:nvSpPr>
                        <p:cNvPr id="174" name="Oval 252"/>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sz="1400" b="1">
                            <a:solidFill>
                              <a:prstClr val="black"/>
                            </a:solidFill>
                          </a:endParaRPr>
                        </a:p>
                      </p:txBody>
                    </p:sp>
                    <p:sp>
                      <p:nvSpPr>
                        <p:cNvPr id="175" name="Oval 253"/>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sz="1400" b="1">
                            <a:solidFill>
                              <a:prstClr val="black"/>
                            </a:solidFill>
                          </a:endParaRPr>
                        </a:p>
                      </p:txBody>
                    </p:sp>
                  </p:grpSp>
                  <p:sp>
                    <p:nvSpPr>
                      <p:cNvPr id="164" name="Rectangle 254"/>
                      <p:cNvSpPr>
                        <a:spLocks noChangeArrowheads="1"/>
                      </p:cNvSpPr>
                      <p:nvPr/>
                    </p:nvSpPr>
                    <p:spPr bwMode="auto">
                      <a:xfrm>
                        <a:off x="829" y="1275"/>
                        <a:ext cx="1503" cy="363"/>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1400" b="1" dirty="0">
                            <a:solidFill>
                              <a:schemeClr val="bg2"/>
                            </a:solidFill>
                          </a:rPr>
                          <a:t>Faith </a:t>
                        </a:r>
                        <a:r>
                          <a:rPr lang="en-US" sz="1400" b="1" dirty="0" smtClean="0">
                            <a:solidFill>
                              <a:schemeClr val="bg2"/>
                            </a:solidFill>
                          </a:rPr>
                          <a:t>Institutions</a:t>
                        </a:r>
                        <a:endParaRPr lang="en-US" sz="1400" b="1" dirty="0">
                          <a:solidFill>
                            <a:schemeClr val="bg2"/>
                          </a:solidFill>
                        </a:endParaRPr>
                      </a:p>
                    </p:txBody>
                  </p:sp>
                </p:grpSp>
                <p:grpSp>
                  <p:nvGrpSpPr>
                    <p:cNvPr id="149" name="Group 255"/>
                    <p:cNvGrpSpPr>
                      <a:grpSpLocks/>
                    </p:cNvGrpSpPr>
                    <p:nvPr/>
                  </p:nvGrpSpPr>
                  <p:grpSpPr bwMode="auto">
                    <a:xfrm>
                      <a:off x="2510" y="528"/>
                      <a:ext cx="1053" cy="550"/>
                      <a:chOff x="782" y="2400"/>
                      <a:chExt cx="1053" cy="550"/>
                    </a:xfrm>
                  </p:grpSpPr>
                  <p:grpSp>
                    <p:nvGrpSpPr>
                      <p:cNvPr id="150" name="Group 256"/>
                      <p:cNvGrpSpPr>
                        <a:grpSpLocks/>
                      </p:cNvGrpSpPr>
                      <p:nvPr/>
                    </p:nvGrpSpPr>
                    <p:grpSpPr bwMode="auto">
                      <a:xfrm>
                        <a:off x="1163" y="2400"/>
                        <a:ext cx="256" cy="358"/>
                        <a:chOff x="546" y="1254"/>
                        <a:chExt cx="288" cy="358"/>
                      </a:xfrm>
                    </p:grpSpPr>
                    <p:sp>
                      <p:nvSpPr>
                        <p:cNvPr id="152" name="Oval 257"/>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sz="1400" b="1">
                            <a:solidFill>
                              <a:prstClr val="black"/>
                            </a:solidFill>
                          </a:endParaRPr>
                        </a:p>
                      </p:txBody>
                    </p:sp>
                    <p:sp>
                      <p:nvSpPr>
                        <p:cNvPr id="153" name="Oval 258"/>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sz="1400" b="1">
                            <a:solidFill>
                              <a:prstClr val="black"/>
                            </a:solidFill>
                          </a:endParaRPr>
                        </a:p>
                      </p:txBody>
                    </p:sp>
                    <p:sp>
                      <p:nvSpPr>
                        <p:cNvPr id="154" name="Oval 259"/>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sz="1400" b="1">
                            <a:solidFill>
                              <a:prstClr val="black"/>
                            </a:solidFill>
                          </a:endParaRPr>
                        </a:p>
                      </p:txBody>
                    </p:sp>
                    <p:sp>
                      <p:nvSpPr>
                        <p:cNvPr id="155" name="Oval 260"/>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sz="1400" b="1">
                            <a:solidFill>
                              <a:prstClr val="black"/>
                            </a:solidFill>
                          </a:endParaRPr>
                        </a:p>
                      </p:txBody>
                    </p:sp>
                    <p:sp>
                      <p:nvSpPr>
                        <p:cNvPr id="156" name="Oval 261"/>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sz="1400" b="1">
                            <a:solidFill>
                              <a:prstClr val="black"/>
                            </a:solidFill>
                          </a:endParaRPr>
                        </a:p>
                      </p:txBody>
                    </p:sp>
                    <p:sp>
                      <p:nvSpPr>
                        <p:cNvPr id="157" name="Oval 262"/>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sz="1400" b="1">
                            <a:solidFill>
                              <a:prstClr val="black"/>
                            </a:solidFill>
                          </a:endParaRPr>
                        </a:p>
                      </p:txBody>
                    </p:sp>
                    <p:sp>
                      <p:nvSpPr>
                        <p:cNvPr id="158" name="Oval 263"/>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sz="1400" b="1">
                            <a:solidFill>
                              <a:prstClr val="black"/>
                            </a:solidFill>
                          </a:endParaRPr>
                        </a:p>
                      </p:txBody>
                    </p:sp>
                    <p:sp>
                      <p:nvSpPr>
                        <p:cNvPr id="159" name="Oval 264"/>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sz="1400" b="1">
                            <a:solidFill>
                              <a:prstClr val="black"/>
                            </a:solidFill>
                          </a:endParaRPr>
                        </a:p>
                      </p:txBody>
                    </p:sp>
                    <p:sp>
                      <p:nvSpPr>
                        <p:cNvPr id="160" name="Oval 265"/>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sz="1400" b="1">
                            <a:solidFill>
                              <a:prstClr val="black"/>
                            </a:solidFill>
                          </a:endParaRPr>
                        </a:p>
                      </p:txBody>
                    </p:sp>
                    <p:sp>
                      <p:nvSpPr>
                        <p:cNvPr id="161" name="Oval 266"/>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sz="1400" b="1">
                            <a:solidFill>
                              <a:prstClr val="black"/>
                            </a:solidFill>
                          </a:endParaRPr>
                        </a:p>
                      </p:txBody>
                    </p:sp>
                    <p:sp>
                      <p:nvSpPr>
                        <p:cNvPr id="162" name="Oval 267"/>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sz="1400" b="1">
                            <a:solidFill>
                              <a:prstClr val="black"/>
                            </a:solidFill>
                          </a:endParaRPr>
                        </a:p>
                      </p:txBody>
                    </p:sp>
                  </p:grpSp>
                  <p:sp>
                    <p:nvSpPr>
                      <p:cNvPr id="151" name="Rectangle 268"/>
                      <p:cNvSpPr>
                        <a:spLocks noChangeArrowheads="1"/>
                      </p:cNvSpPr>
                      <p:nvPr/>
                    </p:nvSpPr>
                    <p:spPr bwMode="auto">
                      <a:xfrm>
                        <a:off x="782" y="2737"/>
                        <a:ext cx="1053" cy="213"/>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400" b="1" dirty="0">
                            <a:solidFill>
                              <a:schemeClr val="bg2"/>
                            </a:solidFill>
                          </a:rPr>
                          <a:t>Civic Groups</a:t>
                        </a:r>
                      </a:p>
                    </p:txBody>
                  </p:sp>
                </p:grpSp>
              </p:grpSp>
            </p:grpSp>
          </p:grpSp>
        </p:grpSp>
        <p:grpSp>
          <p:nvGrpSpPr>
            <p:cNvPr id="6" name="Group 269"/>
            <p:cNvGrpSpPr>
              <a:grpSpLocks/>
            </p:cNvGrpSpPr>
            <p:nvPr/>
          </p:nvGrpSpPr>
          <p:grpSpPr bwMode="auto">
            <a:xfrm>
              <a:off x="192" y="720"/>
              <a:ext cx="5201" cy="2936"/>
              <a:chOff x="384" y="768"/>
              <a:chExt cx="5201" cy="2936"/>
            </a:xfrm>
          </p:grpSpPr>
          <p:grpSp>
            <p:nvGrpSpPr>
              <p:cNvPr id="21" name="Group 270"/>
              <p:cNvGrpSpPr>
                <a:grpSpLocks/>
              </p:cNvGrpSpPr>
              <p:nvPr/>
            </p:nvGrpSpPr>
            <p:grpSpPr bwMode="auto">
              <a:xfrm>
                <a:off x="3408" y="960"/>
                <a:ext cx="1163" cy="795"/>
                <a:chOff x="3408" y="1152"/>
                <a:chExt cx="1163" cy="795"/>
              </a:xfrm>
            </p:grpSpPr>
            <p:grpSp>
              <p:nvGrpSpPr>
                <p:cNvPr id="121" name="Group 271"/>
                <p:cNvGrpSpPr>
                  <a:grpSpLocks/>
                </p:cNvGrpSpPr>
                <p:nvPr/>
              </p:nvGrpSpPr>
              <p:grpSpPr bwMode="auto">
                <a:xfrm>
                  <a:off x="3792" y="1152"/>
                  <a:ext cx="354" cy="492"/>
                  <a:chOff x="4013" y="2015"/>
                  <a:chExt cx="398" cy="492"/>
                </a:xfrm>
              </p:grpSpPr>
              <p:sp>
                <p:nvSpPr>
                  <p:cNvPr id="123" name="Oval 272"/>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124" name="Oval 273"/>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125" name="Oval 274"/>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126" name="Oval 275"/>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127" name="Oval 276"/>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128" name="Oval 277"/>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129" name="Oval 278"/>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130" name="Oval 279"/>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131" name="Oval 280"/>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132" name="Oval 281"/>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133" name="Oval 282"/>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122" name="Rectangle 283"/>
                <p:cNvSpPr>
                  <a:spLocks noChangeArrowheads="1"/>
                </p:cNvSpPr>
                <p:nvPr/>
              </p:nvSpPr>
              <p:spPr bwMode="auto">
                <a:xfrm>
                  <a:off x="3408" y="1584"/>
                  <a:ext cx="1163" cy="363"/>
                </a:xfrm>
                <a:prstGeom prst="rect">
                  <a:avLst/>
                </a:prstGeom>
                <a:noFill/>
                <a:ln w="12700">
                  <a:noFill/>
                  <a:miter lim="800000"/>
                  <a:headEnd/>
                  <a:tailEnd/>
                </a:ln>
                <a:effectLst/>
              </p:spPr>
              <p:txBody>
                <a:bodyPr wrap="square" lIns="90488" tIns="44450" rIns="90488" bIns="44450">
                  <a:spAutoFit/>
                </a:bodyPr>
                <a:lstStyle/>
                <a:p>
                  <a:pPr algn="ctr" eaLnBrk="0" hangingPunct="0">
                    <a:spcBef>
                      <a:spcPts val="0"/>
                    </a:spcBef>
                  </a:pPr>
                  <a:r>
                    <a:rPr lang="en-US" sz="1400" b="1" dirty="0" smtClean="0">
                      <a:solidFill>
                        <a:schemeClr val="bg2"/>
                      </a:solidFill>
                    </a:rPr>
                    <a:t>Nonprofit</a:t>
                  </a:r>
                  <a:endParaRPr lang="en-US" sz="1400" b="1" dirty="0">
                    <a:solidFill>
                      <a:schemeClr val="bg2"/>
                    </a:solidFill>
                  </a:endParaRPr>
                </a:p>
                <a:p>
                  <a:pPr algn="ctr" eaLnBrk="0" hangingPunct="0">
                    <a:spcBef>
                      <a:spcPts val="0"/>
                    </a:spcBef>
                  </a:pPr>
                  <a:r>
                    <a:rPr lang="en-US" sz="1400" b="1" dirty="0">
                      <a:solidFill>
                        <a:schemeClr val="bg2"/>
                      </a:solidFill>
                    </a:rPr>
                    <a:t>Organizations</a:t>
                  </a:r>
                </a:p>
              </p:txBody>
            </p:sp>
          </p:grpSp>
          <p:grpSp>
            <p:nvGrpSpPr>
              <p:cNvPr id="22" name="Group 284"/>
              <p:cNvGrpSpPr>
                <a:grpSpLocks/>
              </p:cNvGrpSpPr>
              <p:nvPr/>
            </p:nvGrpSpPr>
            <p:grpSpPr bwMode="auto">
              <a:xfrm>
                <a:off x="384" y="768"/>
                <a:ext cx="5201" cy="2936"/>
                <a:chOff x="384" y="768"/>
                <a:chExt cx="5201" cy="2936"/>
              </a:xfrm>
            </p:grpSpPr>
            <p:grpSp>
              <p:nvGrpSpPr>
                <p:cNvPr id="23" name="Group 285"/>
                <p:cNvGrpSpPr>
                  <a:grpSpLocks/>
                </p:cNvGrpSpPr>
                <p:nvPr/>
              </p:nvGrpSpPr>
              <p:grpSpPr bwMode="auto">
                <a:xfrm>
                  <a:off x="1584" y="768"/>
                  <a:ext cx="1283" cy="1055"/>
                  <a:chOff x="1584" y="768"/>
                  <a:chExt cx="1283" cy="1055"/>
                </a:xfrm>
              </p:grpSpPr>
              <p:grpSp>
                <p:nvGrpSpPr>
                  <p:cNvPr id="108" name="Group 286"/>
                  <p:cNvGrpSpPr>
                    <a:grpSpLocks/>
                  </p:cNvGrpSpPr>
                  <p:nvPr/>
                </p:nvGrpSpPr>
                <p:grpSpPr bwMode="auto">
                  <a:xfrm>
                    <a:off x="1968" y="768"/>
                    <a:ext cx="354" cy="492"/>
                    <a:chOff x="4013" y="2015"/>
                    <a:chExt cx="398" cy="492"/>
                  </a:xfrm>
                </p:grpSpPr>
                <p:sp>
                  <p:nvSpPr>
                    <p:cNvPr id="110" name="Oval 287"/>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111" name="Oval 288"/>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112" name="Oval 289"/>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113" name="Oval 290"/>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114" name="Oval 291"/>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115" name="Oval 292"/>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116" name="Oval 293"/>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117" name="Oval 294"/>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118" name="Oval 295"/>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119" name="Oval 296"/>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120" name="Oval 297"/>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109" name="Rectangle 298"/>
                  <p:cNvSpPr>
                    <a:spLocks noChangeArrowheads="1"/>
                  </p:cNvSpPr>
                  <p:nvPr/>
                </p:nvSpPr>
                <p:spPr bwMode="auto">
                  <a:xfrm>
                    <a:off x="1584" y="1235"/>
                    <a:ext cx="1283" cy="588"/>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1400" b="1" dirty="0" smtClean="0">
                        <a:solidFill>
                          <a:schemeClr val="bg2"/>
                        </a:solidFill>
                      </a:rPr>
                      <a:t>Neighborhood</a:t>
                    </a:r>
                    <a:r>
                      <a:rPr lang="en-US" sz="1400" b="1" dirty="0">
                        <a:solidFill>
                          <a:prstClr val="black"/>
                        </a:solidFill>
                      </a:rPr>
                      <a:t> </a:t>
                    </a:r>
                    <a:r>
                      <a:rPr lang="en-US" sz="1400" b="1" dirty="0" smtClean="0">
                        <a:solidFill>
                          <a:schemeClr val="bg2"/>
                        </a:solidFill>
                      </a:rPr>
                      <a:t>Organizations</a:t>
                    </a:r>
                    <a:endParaRPr lang="en-US" sz="1400" b="1" dirty="0">
                      <a:solidFill>
                        <a:schemeClr val="bg2"/>
                      </a:solidFill>
                    </a:endParaRPr>
                  </a:p>
                  <a:p>
                    <a:pPr eaLnBrk="0" hangingPunct="0">
                      <a:spcBef>
                        <a:spcPct val="50000"/>
                      </a:spcBef>
                    </a:pPr>
                    <a:endParaRPr lang="en-US" sz="1400" b="1" dirty="0">
                      <a:solidFill>
                        <a:prstClr val="black"/>
                      </a:solidFill>
                    </a:endParaRPr>
                  </a:p>
                </p:txBody>
              </p:sp>
            </p:grpSp>
            <p:grpSp>
              <p:nvGrpSpPr>
                <p:cNvPr id="24" name="Group 299"/>
                <p:cNvGrpSpPr>
                  <a:grpSpLocks/>
                </p:cNvGrpSpPr>
                <p:nvPr/>
              </p:nvGrpSpPr>
              <p:grpSpPr bwMode="auto">
                <a:xfrm>
                  <a:off x="3696" y="2016"/>
                  <a:ext cx="1053" cy="645"/>
                  <a:chOff x="3840" y="2592"/>
                  <a:chExt cx="1053" cy="645"/>
                </a:xfrm>
              </p:grpSpPr>
              <p:grpSp>
                <p:nvGrpSpPr>
                  <p:cNvPr id="95" name="Group 300"/>
                  <p:cNvGrpSpPr>
                    <a:grpSpLocks/>
                  </p:cNvGrpSpPr>
                  <p:nvPr/>
                </p:nvGrpSpPr>
                <p:grpSpPr bwMode="auto">
                  <a:xfrm>
                    <a:off x="4224" y="2592"/>
                    <a:ext cx="354" cy="492"/>
                    <a:chOff x="4013" y="2015"/>
                    <a:chExt cx="398" cy="492"/>
                  </a:xfrm>
                </p:grpSpPr>
                <p:sp>
                  <p:nvSpPr>
                    <p:cNvPr id="97" name="Oval 301"/>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98" name="Oval 302"/>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99" name="Oval 303"/>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100" name="Oval 304"/>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101" name="Oval 305"/>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102" name="Oval 306"/>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103" name="Oval 307"/>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104" name="Oval 308"/>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105" name="Oval 309"/>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106" name="Oval 310"/>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107" name="Oval 311"/>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96" name="Rectangle 312"/>
                  <p:cNvSpPr>
                    <a:spLocks noChangeArrowheads="1"/>
                  </p:cNvSpPr>
                  <p:nvPr/>
                </p:nvSpPr>
                <p:spPr bwMode="auto">
                  <a:xfrm>
                    <a:off x="3840" y="3024"/>
                    <a:ext cx="1053" cy="213"/>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400" b="1" dirty="0">
                        <a:solidFill>
                          <a:schemeClr val="bg2"/>
                        </a:solidFill>
                      </a:rPr>
                      <a:t>Laboratories</a:t>
                    </a:r>
                  </a:p>
                </p:txBody>
              </p:sp>
            </p:grpSp>
            <p:grpSp>
              <p:nvGrpSpPr>
                <p:cNvPr id="25" name="Group 313"/>
                <p:cNvGrpSpPr>
                  <a:grpSpLocks/>
                </p:cNvGrpSpPr>
                <p:nvPr/>
              </p:nvGrpSpPr>
              <p:grpSpPr bwMode="auto">
                <a:xfrm>
                  <a:off x="4883" y="1776"/>
                  <a:ext cx="702" cy="704"/>
                  <a:chOff x="4979" y="1195"/>
                  <a:chExt cx="702" cy="704"/>
                </a:xfrm>
              </p:grpSpPr>
              <p:grpSp>
                <p:nvGrpSpPr>
                  <p:cNvPr id="82" name="Group 314"/>
                  <p:cNvGrpSpPr>
                    <a:grpSpLocks/>
                  </p:cNvGrpSpPr>
                  <p:nvPr/>
                </p:nvGrpSpPr>
                <p:grpSpPr bwMode="auto">
                  <a:xfrm>
                    <a:off x="4979" y="1195"/>
                    <a:ext cx="290" cy="403"/>
                    <a:chOff x="5669" y="1191"/>
                    <a:chExt cx="326" cy="403"/>
                  </a:xfrm>
                </p:grpSpPr>
                <p:sp>
                  <p:nvSpPr>
                    <p:cNvPr id="84" name="Oval 315"/>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85" name="Oval 316"/>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86" name="Oval 317"/>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87" name="Oval 318"/>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88" name="Oval 319"/>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89" name="Oval 320"/>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90" name="Oval 321"/>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91" name="Oval 322"/>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92" name="Oval 323"/>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93" name="Oval 324"/>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94" name="Oval 325"/>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83" name="Rectangle 326"/>
                  <p:cNvSpPr>
                    <a:spLocks noChangeArrowheads="1"/>
                  </p:cNvSpPr>
                  <p:nvPr/>
                </p:nvSpPr>
                <p:spPr bwMode="auto">
                  <a:xfrm>
                    <a:off x="5064" y="1536"/>
                    <a:ext cx="617" cy="363"/>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sz="1400" b="1" dirty="0">
                        <a:solidFill>
                          <a:schemeClr val="bg2"/>
                        </a:solidFill>
                      </a:rPr>
                      <a:t>Home Health</a:t>
                    </a:r>
                  </a:p>
                </p:txBody>
              </p:sp>
            </p:grpSp>
            <p:grpSp>
              <p:nvGrpSpPr>
                <p:cNvPr id="26" name="Group 327"/>
                <p:cNvGrpSpPr>
                  <a:grpSpLocks/>
                </p:cNvGrpSpPr>
                <p:nvPr/>
              </p:nvGrpSpPr>
              <p:grpSpPr bwMode="auto">
                <a:xfrm>
                  <a:off x="912" y="3115"/>
                  <a:ext cx="624" cy="589"/>
                  <a:chOff x="912" y="3115"/>
                  <a:chExt cx="624" cy="589"/>
                </a:xfrm>
              </p:grpSpPr>
              <p:grpSp>
                <p:nvGrpSpPr>
                  <p:cNvPr id="69" name="Group 328"/>
                  <p:cNvGrpSpPr>
                    <a:grpSpLocks/>
                  </p:cNvGrpSpPr>
                  <p:nvPr/>
                </p:nvGrpSpPr>
                <p:grpSpPr bwMode="auto">
                  <a:xfrm>
                    <a:off x="1091" y="3115"/>
                    <a:ext cx="290" cy="403"/>
                    <a:chOff x="5669" y="1191"/>
                    <a:chExt cx="326" cy="403"/>
                  </a:xfrm>
                </p:grpSpPr>
                <p:sp>
                  <p:nvSpPr>
                    <p:cNvPr id="71" name="Oval 329"/>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72" name="Oval 330"/>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73" name="Oval 331"/>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74" name="Oval 332"/>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75" name="Oval 333"/>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76" name="Oval 334"/>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77" name="Oval 335"/>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78" name="Oval 336"/>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79" name="Oval 337"/>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80" name="Oval 338"/>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81" name="Oval 339"/>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70" name="Rectangle 340"/>
                  <p:cNvSpPr>
                    <a:spLocks noChangeArrowheads="1"/>
                  </p:cNvSpPr>
                  <p:nvPr/>
                </p:nvSpPr>
                <p:spPr bwMode="auto">
                  <a:xfrm>
                    <a:off x="912" y="3491"/>
                    <a:ext cx="624" cy="21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CHCs</a:t>
                    </a:r>
                  </a:p>
                </p:txBody>
              </p:sp>
            </p:grpSp>
            <p:grpSp>
              <p:nvGrpSpPr>
                <p:cNvPr id="27" name="Group 341"/>
                <p:cNvGrpSpPr>
                  <a:grpSpLocks/>
                </p:cNvGrpSpPr>
                <p:nvPr/>
              </p:nvGrpSpPr>
              <p:grpSpPr bwMode="auto">
                <a:xfrm>
                  <a:off x="384" y="1824"/>
                  <a:ext cx="844" cy="554"/>
                  <a:chOff x="384" y="1824"/>
                  <a:chExt cx="844" cy="554"/>
                </a:xfrm>
              </p:grpSpPr>
              <p:grpSp>
                <p:nvGrpSpPr>
                  <p:cNvPr id="56" name="Group 342"/>
                  <p:cNvGrpSpPr>
                    <a:grpSpLocks/>
                  </p:cNvGrpSpPr>
                  <p:nvPr/>
                </p:nvGrpSpPr>
                <p:grpSpPr bwMode="auto">
                  <a:xfrm>
                    <a:off x="563" y="1824"/>
                    <a:ext cx="290" cy="403"/>
                    <a:chOff x="5669" y="1191"/>
                    <a:chExt cx="326" cy="403"/>
                  </a:xfrm>
                </p:grpSpPr>
                <p:sp>
                  <p:nvSpPr>
                    <p:cNvPr id="58" name="Oval 343"/>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59" name="Oval 344"/>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60" name="Oval 345"/>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61" name="Oval 346"/>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62" name="Oval 347"/>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63" name="Oval 348"/>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64" name="Oval 349"/>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65" name="Oval 350"/>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66" name="Oval 351"/>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67" name="Oval 352"/>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68" name="Oval 353"/>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57" name="Rectangle 354"/>
                  <p:cNvSpPr>
                    <a:spLocks noChangeArrowheads="1"/>
                  </p:cNvSpPr>
                  <p:nvPr/>
                </p:nvSpPr>
                <p:spPr bwMode="auto">
                  <a:xfrm>
                    <a:off x="384" y="2165"/>
                    <a:ext cx="844" cy="213"/>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sz="1400" b="1" dirty="0">
                        <a:solidFill>
                          <a:schemeClr val="bg2"/>
                        </a:solidFill>
                      </a:rPr>
                      <a:t>Hospitals</a:t>
                    </a:r>
                  </a:p>
                </p:txBody>
              </p:sp>
            </p:grpSp>
            <p:grpSp>
              <p:nvGrpSpPr>
                <p:cNvPr id="28" name="Group 355"/>
                <p:cNvGrpSpPr>
                  <a:grpSpLocks/>
                </p:cNvGrpSpPr>
                <p:nvPr/>
              </p:nvGrpSpPr>
              <p:grpSpPr bwMode="auto">
                <a:xfrm>
                  <a:off x="2496" y="3120"/>
                  <a:ext cx="1053" cy="582"/>
                  <a:chOff x="4608" y="1195"/>
                  <a:chExt cx="1053" cy="582"/>
                </a:xfrm>
              </p:grpSpPr>
              <p:grpSp>
                <p:nvGrpSpPr>
                  <p:cNvPr id="43" name="Group 356"/>
                  <p:cNvGrpSpPr>
                    <a:grpSpLocks/>
                  </p:cNvGrpSpPr>
                  <p:nvPr/>
                </p:nvGrpSpPr>
                <p:grpSpPr bwMode="auto">
                  <a:xfrm>
                    <a:off x="4979" y="1195"/>
                    <a:ext cx="290" cy="403"/>
                    <a:chOff x="5669" y="1191"/>
                    <a:chExt cx="326" cy="403"/>
                  </a:xfrm>
                </p:grpSpPr>
                <p:sp>
                  <p:nvSpPr>
                    <p:cNvPr id="45" name="Oval 357"/>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46" name="Oval 358"/>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47" name="Oval 359"/>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48" name="Oval 360"/>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49" name="Oval 361"/>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50" name="Oval 362"/>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51" name="Oval 363"/>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52" name="Oval 364"/>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53" name="Oval 365"/>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54" name="Oval 366"/>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55" name="Oval 367"/>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44" name="Rectangle 368"/>
                  <p:cNvSpPr>
                    <a:spLocks noChangeArrowheads="1"/>
                  </p:cNvSpPr>
                  <p:nvPr/>
                </p:nvSpPr>
                <p:spPr bwMode="auto">
                  <a:xfrm>
                    <a:off x="4608" y="1564"/>
                    <a:ext cx="1053" cy="213"/>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1400" b="1" dirty="0">
                        <a:solidFill>
                          <a:schemeClr val="bg2"/>
                        </a:solidFill>
                      </a:rPr>
                      <a:t>Tribal Health</a:t>
                    </a:r>
                  </a:p>
                </p:txBody>
              </p:sp>
            </p:grpSp>
            <p:grpSp>
              <p:nvGrpSpPr>
                <p:cNvPr id="29" name="Group 369"/>
                <p:cNvGrpSpPr>
                  <a:grpSpLocks/>
                </p:cNvGrpSpPr>
                <p:nvPr/>
              </p:nvGrpSpPr>
              <p:grpSpPr bwMode="auto">
                <a:xfrm>
                  <a:off x="1632" y="2064"/>
                  <a:ext cx="1053" cy="704"/>
                  <a:chOff x="4608" y="1195"/>
                  <a:chExt cx="1053" cy="704"/>
                </a:xfrm>
              </p:grpSpPr>
              <p:grpSp>
                <p:nvGrpSpPr>
                  <p:cNvPr id="30" name="Group 370"/>
                  <p:cNvGrpSpPr>
                    <a:grpSpLocks/>
                  </p:cNvGrpSpPr>
                  <p:nvPr/>
                </p:nvGrpSpPr>
                <p:grpSpPr bwMode="auto">
                  <a:xfrm>
                    <a:off x="4979" y="1195"/>
                    <a:ext cx="290" cy="403"/>
                    <a:chOff x="5669" y="1191"/>
                    <a:chExt cx="326" cy="403"/>
                  </a:xfrm>
                </p:grpSpPr>
                <p:sp>
                  <p:nvSpPr>
                    <p:cNvPr id="32" name="Oval 371"/>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sz="1400" b="1">
                        <a:solidFill>
                          <a:prstClr val="black"/>
                        </a:solidFill>
                      </a:endParaRPr>
                    </a:p>
                  </p:txBody>
                </p:sp>
                <p:sp>
                  <p:nvSpPr>
                    <p:cNvPr id="33" name="Oval 372"/>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sz="1400" b="1">
                        <a:solidFill>
                          <a:prstClr val="black"/>
                        </a:solidFill>
                      </a:endParaRPr>
                    </a:p>
                  </p:txBody>
                </p:sp>
                <p:sp>
                  <p:nvSpPr>
                    <p:cNvPr id="34" name="Oval 373"/>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sz="1400" b="1">
                        <a:solidFill>
                          <a:prstClr val="black"/>
                        </a:solidFill>
                      </a:endParaRPr>
                    </a:p>
                  </p:txBody>
                </p:sp>
                <p:sp>
                  <p:nvSpPr>
                    <p:cNvPr id="35" name="Oval 374"/>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sz="1400" b="1">
                        <a:solidFill>
                          <a:prstClr val="black"/>
                        </a:solidFill>
                      </a:endParaRPr>
                    </a:p>
                  </p:txBody>
                </p:sp>
                <p:sp>
                  <p:nvSpPr>
                    <p:cNvPr id="36" name="Oval 375"/>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sz="1400" b="1">
                        <a:solidFill>
                          <a:prstClr val="black"/>
                        </a:solidFill>
                      </a:endParaRPr>
                    </a:p>
                  </p:txBody>
                </p:sp>
                <p:sp>
                  <p:nvSpPr>
                    <p:cNvPr id="37" name="Oval 376"/>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sz="1400" b="1">
                        <a:solidFill>
                          <a:prstClr val="black"/>
                        </a:solidFill>
                      </a:endParaRPr>
                    </a:p>
                  </p:txBody>
                </p:sp>
                <p:sp>
                  <p:nvSpPr>
                    <p:cNvPr id="38" name="Oval 377"/>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sz="1400" b="1">
                        <a:solidFill>
                          <a:prstClr val="black"/>
                        </a:solidFill>
                      </a:endParaRPr>
                    </a:p>
                  </p:txBody>
                </p:sp>
                <p:sp>
                  <p:nvSpPr>
                    <p:cNvPr id="39" name="Oval 378"/>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sz="1400" b="1">
                        <a:solidFill>
                          <a:prstClr val="black"/>
                        </a:solidFill>
                      </a:endParaRPr>
                    </a:p>
                  </p:txBody>
                </p:sp>
                <p:sp>
                  <p:nvSpPr>
                    <p:cNvPr id="40" name="Oval 379"/>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sz="1400" b="1">
                        <a:solidFill>
                          <a:prstClr val="black"/>
                        </a:solidFill>
                      </a:endParaRPr>
                    </a:p>
                  </p:txBody>
                </p:sp>
                <p:sp>
                  <p:nvSpPr>
                    <p:cNvPr id="41" name="Oval 380"/>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sz="1400" b="1">
                        <a:solidFill>
                          <a:prstClr val="black"/>
                        </a:solidFill>
                      </a:endParaRPr>
                    </a:p>
                  </p:txBody>
                </p:sp>
                <p:sp>
                  <p:nvSpPr>
                    <p:cNvPr id="42" name="Oval 381"/>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sz="1400" b="1">
                        <a:solidFill>
                          <a:prstClr val="black"/>
                        </a:solidFill>
                      </a:endParaRPr>
                    </a:p>
                  </p:txBody>
                </p:sp>
              </p:grpSp>
              <p:sp>
                <p:nvSpPr>
                  <p:cNvPr id="31" name="Rectangle 382"/>
                  <p:cNvSpPr>
                    <a:spLocks noChangeArrowheads="1"/>
                  </p:cNvSpPr>
                  <p:nvPr/>
                </p:nvSpPr>
                <p:spPr bwMode="auto">
                  <a:xfrm>
                    <a:off x="4608" y="1536"/>
                    <a:ext cx="1053" cy="363"/>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1400" b="1" dirty="0">
                        <a:solidFill>
                          <a:schemeClr val="bg2"/>
                        </a:solidFill>
                      </a:rPr>
                      <a:t>Drug Treatment</a:t>
                    </a:r>
                  </a:p>
                </p:txBody>
              </p:sp>
            </p:grpSp>
          </p:grpSp>
        </p:grpSp>
        <p:grpSp>
          <p:nvGrpSpPr>
            <p:cNvPr id="7" name="Group 383"/>
            <p:cNvGrpSpPr>
              <a:grpSpLocks/>
            </p:cNvGrpSpPr>
            <p:nvPr/>
          </p:nvGrpSpPr>
          <p:grpSpPr bwMode="auto">
            <a:xfrm>
              <a:off x="2352" y="1776"/>
              <a:ext cx="1053" cy="1057"/>
              <a:chOff x="2496" y="1440"/>
              <a:chExt cx="1053" cy="1057"/>
            </a:xfrm>
          </p:grpSpPr>
          <p:grpSp>
            <p:nvGrpSpPr>
              <p:cNvPr id="8" name="Group 384"/>
              <p:cNvGrpSpPr>
                <a:grpSpLocks/>
              </p:cNvGrpSpPr>
              <p:nvPr/>
            </p:nvGrpSpPr>
            <p:grpSpPr bwMode="auto">
              <a:xfrm>
                <a:off x="2784" y="1440"/>
                <a:ext cx="437" cy="606"/>
                <a:chOff x="2735" y="1899"/>
                <a:chExt cx="492" cy="606"/>
              </a:xfrm>
            </p:grpSpPr>
            <p:sp>
              <p:nvSpPr>
                <p:cNvPr id="10" name="Oval 385"/>
                <p:cNvSpPr>
                  <a:spLocks noChangeArrowheads="1"/>
                </p:cNvSpPr>
                <p:nvPr/>
              </p:nvSpPr>
              <p:spPr bwMode="auto">
                <a:xfrm>
                  <a:off x="2735" y="1899"/>
                  <a:ext cx="492" cy="606"/>
                </a:xfrm>
                <a:prstGeom prst="ellipse">
                  <a:avLst/>
                </a:prstGeom>
                <a:solidFill>
                  <a:srgbClr val="201000"/>
                </a:solidFill>
                <a:ln w="12700">
                  <a:noFill/>
                  <a:round/>
                  <a:headEnd/>
                  <a:tailEnd/>
                </a:ln>
                <a:effectLst/>
              </p:spPr>
              <p:txBody>
                <a:bodyPr wrap="none" anchor="ctr"/>
                <a:lstStyle/>
                <a:p>
                  <a:endParaRPr lang="en-US" sz="1400" b="1">
                    <a:solidFill>
                      <a:prstClr val="black"/>
                    </a:solidFill>
                  </a:endParaRPr>
                </a:p>
              </p:txBody>
            </p:sp>
            <p:sp>
              <p:nvSpPr>
                <p:cNvPr id="11" name="Oval 386"/>
                <p:cNvSpPr>
                  <a:spLocks noChangeArrowheads="1"/>
                </p:cNvSpPr>
                <p:nvPr/>
              </p:nvSpPr>
              <p:spPr bwMode="auto">
                <a:xfrm>
                  <a:off x="2743" y="1900"/>
                  <a:ext cx="449" cy="554"/>
                </a:xfrm>
                <a:prstGeom prst="ellipse">
                  <a:avLst/>
                </a:prstGeom>
                <a:solidFill>
                  <a:srgbClr val="402000"/>
                </a:solidFill>
                <a:ln w="12700">
                  <a:noFill/>
                  <a:round/>
                  <a:headEnd/>
                  <a:tailEnd/>
                </a:ln>
                <a:effectLst/>
              </p:spPr>
              <p:txBody>
                <a:bodyPr wrap="none" anchor="ctr"/>
                <a:lstStyle/>
                <a:p>
                  <a:endParaRPr lang="en-US" sz="1400" b="1">
                    <a:solidFill>
                      <a:prstClr val="black"/>
                    </a:solidFill>
                  </a:endParaRPr>
                </a:p>
              </p:txBody>
            </p:sp>
            <p:sp>
              <p:nvSpPr>
                <p:cNvPr id="12" name="Oval 387"/>
                <p:cNvSpPr>
                  <a:spLocks noChangeArrowheads="1"/>
                </p:cNvSpPr>
                <p:nvPr/>
              </p:nvSpPr>
              <p:spPr bwMode="auto">
                <a:xfrm>
                  <a:off x="2753" y="1911"/>
                  <a:ext cx="400" cy="491"/>
                </a:xfrm>
                <a:prstGeom prst="ellipse">
                  <a:avLst/>
                </a:prstGeom>
                <a:solidFill>
                  <a:srgbClr val="603000"/>
                </a:solidFill>
                <a:ln w="12700">
                  <a:noFill/>
                  <a:round/>
                  <a:headEnd/>
                  <a:tailEnd/>
                </a:ln>
                <a:effectLst/>
              </p:spPr>
              <p:txBody>
                <a:bodyPr wrap="none" anchor="ctr"/>
                <a:lstStyle/>
                <a:p>
                  <a:endParaRPr lang="en-US" sz="1400" b="1">
                    <a:solidFill>
                      <a:prstClr val="black"/>
                    </a:solidFill>
                  </a:endParaRPr>
                </a:p>
              </p:txBody>
            </p:sp>
            <p:sp>
              <p:nvSpPr>
                <p:cNvPr id="13" name="Oval 388"/>
                <p:cNvSpPr>
                  <a:spLocks noChangeArrowheads="1"/>
                </p:cNvSpPr>
                <p:nvPr/>
              </p:nvSpPr>
              <p:spPr bwMode="auto">
                <a:xfrm>
                  <a:off x="2763" y="1920"/>
                  <a:ext cx="352" cy="430"/>
                </a:xfrm>
                <a:prstGeom prst="ellipse">
                  <a:avLst/>
                </a:prstGeom>
                <a:solidFill>
                  <a:srgbClr val="804000"/>
                </a:solidFill>
                <a:ln w="12700">
                  <a:noFill/>
                  <a:round/>
                  <a:headEnd/>
                  <a:tailEnd/>
                </a:ln>
                <a:effectLst/>
              </p:spPr>
              <p:txBody>
                <a:bodyPr wrap="none" anchor="ctr"/>
                <a:lstStyle/>
                <a:p>
                  <a:endParaRPr lang="en-US" sz="1400" b="1">
                    <a:solidFill>
                      <a:prstClr val="black"/>
                    </a:solidFill>
                  </a:endParaRPr>
                </a:p>
              </p:txBody>
            </p:sp>
            <p:sp>
              <p:nvSpPr>
                <p:cNvPr id="14" name="Oval 389"/>
                <p:cNvSpPr>
                  <a:spLocks noChangeArrowheads="1"/>
                </p:cNvSpPr>
                <p:nvPr/>
              </p:nvSpPr>
              <p:spPr bwMode="auto">
                <a:xfrm>
                  <a:off x="2777" y="1930"/>
                  <a:ext cx="299" cy="368"/>
                </a:xfrm>
                <a:prstGeom prst="ellipse">
                  <a:avLst/>
                </a:prstGeom>
                <a:solidFill>
                  <a:srgbClr val="A05000"/>
                </a:solidFill>
                <a:ln w="12700">
                  <a:noFill/>
                  <a:round/>
                  <a:headEnd/>
                  <a:tailEnd/>
                </a:ln>
                <a:effectLst/>
              </p:spPr>
              <p:txBody>
                <a:bodyPr wrap="none" anchor="ctr"/>
                <a:lstStyle/>
                <a:p>
                  <a:endParaRPr lang="en-US" sz="1400" b="1">
                    <a:solidFill>
                      <a:prstClr val="black"/>
                    </a:solidFill>
                  </a:endParaRPr>
                </a:p>
              </p:txBody>
            </p:sp>
            <p:sp>
              <p:nvSpPr>
                <p:cNvPr id="15" name="Oval 390"/>
                <p:cNvSpPr>
                  <a:spLocks noChangeArrowheads="1"/>
                </p:cNvSpPr>
                <p:nvPr/>
              </p:nvSpPr>
              <p:spPr bwMode="auto">
                <a:xfrm>
                  <a:off x="2788" y="1941"/>
                  <a:ext cx="249" cy="307"/>
                </a:xfrm>
                <a:prstGeom prst="ellipse">
                  <a:avLst/>
                </a:prstGeom>
                <a:solidFill>
                  <a:srgbClr val="C06000"/>
                </a:solidFill>
                <a:ln w="12700">
                  <a:noFill/>
                  <a:round/>
                  <a:headEnd/>
                  <a:tailEnd/>
                </a:ln>
                <a:effectLst/>
              </p:spPr>
              <p:txBody>
                <a:bodyPr wrap="none" anchor="ctr"/>
                <a:lstStyle/>
                <a:p>
                  <a:endParaRPr lang="en-US" sz="1400" b="1">
                    <a:solidFill>
                      <a:prstClr val="black"/>
                    </a:solidFill>
                  </a:endParaRPr>
                </a:p>
              </p:txBody>
            </p:sp>
            <p:sp>
              <p:nvSpPr>
                <p:cNvPr id="16" name="Oval 391"/>
                <p:cNvSpPr>
                  <a:spLocks noChangeArrowheads="1"/>
                </p:cNvSpPr>
                <p:nvPr/>
              </p:nvSpPr>
              <p:spPr bwMode="auto">
                <a:xfrm>
                  <a:off x="2798" y="1953"/>
                  <a:ext cx="200" cy="246"/>
                </a:xfrm>
                <a:prstGeom prst="ellipse">
                  <a:avLst/>
                </a:prstGeom>
                <a:solidFill>
                  <a:srgbClr val="E07000"/>
                </a:solidFill>
                <a:ln w="12700">
                  <a:noFill/>
                  <a:round/>
                  <a:headEnd/>
                  <a:tailEnd/>
                </a:ln>
                <a:effectLst/>
              </p:spPr>
              <p:txBody>
                <a:bodyPr wrap="none" anchor="ctr"/>
                <a:lstStyle/>
                <a:p>
                  <a:endParaRPr lang="en-US" sz="1400" b="1">
                    <a:solidFill>
                      <a:prstClr val="black"/>
                    </a:solidFill>
                  </a:endParaRPr>
                </a:p>
              </p:txBody>
            </p:sp>
            <p:sp>
              <p:nvSpPr>
                <p:cNvPr id="17" name="Oval 392"/>
                <p:cNvSpPr>
                  <a:spLocks noChangeArrowheads="1"/>
                </p:cNvSpPr>
                <p:nvPr/>
              </p:nvSpPr>
              <p:spPr bwMode="auto">
                <a:xfrm>
                  <a:off x="2810" y="1963"/>
                  <a:ext cx="149" cy="181"/>
                </a:xfrm>
                <a:prstGeom prst="ellipse">
                  <a:avLst/>
                </a:prstGeom>
                <a:solidFill>
                  <a:srgbClr val="FF8000"/>
                </a:solidFill>
                <a:ln w="12700">
                  <a:noFill/>
                  <a:round/>
                  <a:headEnd/>
                  <a:tailEnd/>
                </a:ln>
                <a:effectLst/>
              </p:spPr>
              <p:txBody>
                <a:bodyPr wrap="none" anchor="ctr"/>
                <a:lstStyle/>
                <a:p>
                  <a:endParaRPr lang="en-US" sz="1400" b="1">
                    <a:solidFill>
                      <a:prstClr val="black"/>
                    </a:solidFill>
                  </a:endParaRPr>
                </a:p>
              </p:txBody>
            </p:sp>
            <p:sp>
              <p:nvSpPr>
                <p:cNvPr id="18" name="Oval 393"/>
                <p:cNvSpPr>
                  <a:spLocks noChangeArrowheads="1"/>
                </p:cNvSpPr>
                <p:nvPr/>
              </p:nvSpPr>
              <p:spPr bwMode="auto">
                <a:xfrm>
                  <a:off x="2819" y="1965"/>
                  <a:ext cx="120" cy="149"/>
                </a:xfrm>
                <a:prstGeom prst="ellipse">
                  <a:avLst/>
                </a:prstGeom>
                <a:solidFill>
                  <a:srgbClr val="FFA040"/>
                </a:solidFill>
                <a:ln w="12700">
                  <a:noFill/>
                  <a:round/>
                  <a:headEnd/>
                  <a:tailEnd/>
                </a:ln>
                <a:effectLst/>
              </p:spPr>
              <p:txBody>
                <a:bodyPr wrap="none" anchor="ctr"/>
                <a:lstStyle/>
                <a:p>
                  <a:endParaRPr lang="en-US" sz="1400" b="1">
                    <a:solidFill>
                      <a:prstClr val="black"/>
                    </a:solidFill>
                  </a:endParaRPr>
                </a:p>
              </p:txBody>
            </p:sp>
            <p:sp>
              <p:nvSpPr>
                <p:cNvPr id="19" name="Oval 394"/>
                <p:cNvSpPr>
                  <a:spLocks noChangeArrowheads="1"/>
                </p:cNvSpPr>
                <p:nvPr/>
              </p:nvSpPr>
              <p:spPr bwMode="auto">
                <a:xfrm>
                  <a:off x="2825" y="1974"/>
                  <a:ext cx="89" cy="110"/>
                </a:xfrm>
                <a:prstGeom prst="ellipse">
                  <a:avLst/>
                </a:prstGeom>
                <a:solidFill>
                  <a:srgbClr val="FFC080"/>
                </a:solidFill>
                <a:ln w="12700">
                  <a:noFill/>
                  <a:round/>
                  <a:headEnd/>
                  <a:tailEnd/>
                </a:ln>
                <a:effectLst/>
              </p:spPr>
              <p:txBody>
                <a:bodyPr wrap="none" anchor="ctr"/>
                <a:lstStyle/>
                <a:p>
                  <a:endParaRPr lang="en-US" sz="1400" b="1">
                    <a:solidFill>
                      <a:prstClr val="black"/>
                    </a:solidFill>
                  </a:endParaRPr>
                </a:p>
              </p:txBody>
            </p:sp>
            <p:sp>
              <p:nvSpPr>
                <p:cNvPr id="20" name="Oval 395"/>
                <p:cNvSpPr>
                  <a:spLocks noChangeArrowheads="1"/>
                </p:cNvSpPr>
                <p:nvPr/>
              </p:nvSpPr>
              <p:spPr bwMode="auto">
                <a:xfrm>
                  <a:off x="2832" y="1981"/>
                  <a:ext cx="60" cy="78"/>
                </a:xfrm>
                <a:prstGeom prst="ellipse">
                  <a:avLst/>
                </a:prstGeom>
                <a:solidFill>
                  <a:srgbClr val="FFE0C0"/>
                </a:solidFill>
                <a:ln w="12700">
                  <a:noFill/>
                  <a:round/>
                  <a:headEnd/>
                  <a:tailEnd/>
                </a:ln>
                <a:effectLst/>
              </p:spPr>
              <p:txBody>
                <a:bodyPr wrap="none" anchor="ctr"/>
                <a:lstStyle/>
                <a:p>
                  <a:endParaRPr lang="en-US" sz="1400" b="1">
                    <a:solidFill>
                      <a:prstClr val="black"/>
                    </a:solidFill>
                  </a:endParaRPr>
                </a:p>
              </p:txBody>
            </p:sp>
          </p:grpSp>
          <p:sp>
            <p:nvSpPr>
              <p:cNvPr id="9" name="Rectangle 396"/>
              <p:cNvSpPr>
                <a:spLocks noChangeArrowheads="1"/>
              </p:cNvSpPr>
              <p:nvPr/>
            </p:nvSpPr>
            <p:spPr bwMode="auto">
              <a:xfrm>
                <a:off x="2496" y="1984"/>
                <a:ext cx="1053" cy="513"/>
              </a:xfrm>
              <a:prstGeom prst="rect">
                <a:avLst/>
              </a:prstGeom>
              <a:noFill/>
              <a:ln w="12700">
                <a:noFill/>
                <a:miter lim="800000"/>
                <a:headEnd/>
                <a:tailEnd/>
              </a:ln>
              <a:effectLst/>
            </p:spPr>
            <p:txBody>
              <a:bodyPr lIns="90488" tIns="44450" rIns="90488" bIns="44450">
                <a:spAutoFit/>
              </a:bodyPr>
              <a:lstStyle/>
              <a:p>
                <a:pPr algn="ctr" eaLnBrk="0" hangingPunct="0"/>
                <a:r>
                  <a:rPr lang="en-US" sz="1400" b="1" dirty="0">
                    <a:solidFill>
                      <a:schemeClr val="bg2"/>
                    </a:solidFill>
                  </a:rPr>
                  <a:t>Public Health Agency</a:t>
                </a:r>
              </a:p>
            </p:txBody>
          </p:sp>
        </p:grpSp>
      </p:grpSp>
    </p:spTree>
    <p:extLst>
      <p:ext uri="{BB962C8B-B14F-4D97-AF65-F5344CB8AC3E}">
        <p14:creationId xmlns:p14="http://schemas.microsoft.com/office/powerpoint/2010/main" val="271334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845</TotalTime>
  <Words>1021</Words>
  <Application>Microsoft Office PowerPoint</Application>
  <PresentationFormat>On-screen Show (4:3)</PresentationFormat>
  <Paragraphs>395</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Illinois League  for  Nursing</vt:lpstr>
      <vt:lpstr>Learning Objectives</vt:lpstr>
      <vt:lpstr>Why Should Primary Care Care about Population Health  and  Why Should Population Health Care about Primary Care?</vt:lpstr>
      <vt:lpstr>Support for Integration</vt:lpstr>
      <vt:lpstr>Support for Integration</vt:lpstr>
      <vt:lpstr>Policy Development  A Core Function of Public Health</vt:lpstr>
      <vt:lpstr>Public Health Core Functions  and 10 Essential Services</vt:lpstr>
      <vt:lpstr>Policy Examples</vt:lpstr>
      <vt:lpstr>Public Health System</vt:lpstr>
      <vt:lpstr>  Health Equity = Healthy Individuals = Healthy Communities</vt:lpstr>
      <vt:lpstr>PowerPoint Presentation</vt:lpstr>
      <vt:lpstr>PowerPoint Presentation</vt:lpstr>
      <vt:lpstr>PowerPoint Presentation</vt:lpstr>
      <vt:lpstr>PowerPoint Presentation</vt:lpstr>
      <vt:lpstr>It’s All Connected</vt:lpstr>
      <vt:lpstr>Links - Behaviors &amp; Outcomes</vt:lpstr>
      <vt:lpstr>Exposures and Health Outcomes</vt:lpstr>
      <vt:lpstr>Urgency!!</vt:lpstr>
      <vt:lpstr>Illinois Adult Obesity</vt:lpstr>
      <vt:lpstr>Illinois Childhood Obesity</vt:lpstr>
      <vt:lpstr>Obesity-Related Health Issues</vt:lpstr>
      <vt:lpstr>Obesity-Related Health Issues </vt:lpstr>
      <vt:lpstr>IOM Proposal: Integrating Clinical and Community Systems </vt:lpstr>
      <vt:lpstr>PowerPoint Presentation</vt:lpstr>
      <vt:lpstr>Resources</vt:lpstr>
      <vt:lpstr> Thank you! </vt:lpstr>
    </vt:vector>
  </TitlesOfParts>
  <Company>Lake County,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58</cp:revision>
  <cp:lastPrinted>2015-10-13T19:08:06Z</cp:lastPrinted>
  <dcterms:created xsi:type="dcterms:W3CDTF">2015-10-07T22:29:09Z</dcterms:created>
  <dcterms:modified xsi:type="dcterms:W3CDTF">2015-10-13T22:51:13Z</dcterms:modified>
</cp:coreProperties>
</file>