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sldIdLst>
    <p:sldId id="1888" r:id="rId5"/>
    <p:sldId id="1889" r:id="rId6"/>
    <p:sldId id="1890" r:id="rId7"/>
    <p:sldId id="189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93EB74-9419-45CC-B6EC-ACD3FCE6CBD3}" v="3" dt="2023-07-05T16:43:46.3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57333" autoAdjust="0"/>
  </p:normalViewPr>
  <p:slideViewPr>
    <p:cSldViewPr snapToGrid="0">
      <p:cViewPr varScale="1">
        <p:scale>
          <a:sx n="46" d="100"/>
          <a:sy n="46" d="100"/>
        </p:scale>
        <p:origin x="2172"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1F0B2B-A2D9-49F8-A7DF-D99B4037299C}" type="datetimeFigureOut">
              <a:rPr lang="en-US" smtClean="0"/>
              <a:t>7/5/2023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733D1E-E6A3-41EE-A133-24D0F2228F52}" type="slidenum">
              <a:rPr lang="en-US" smtClean="0"/>
              <a:t>‹#›</a:t>
            </a:fld>
            <a:endParaRPr lang="en-US"/>
          </a:p>
        </p:txBody>
      </p:sp>
    </p:spTree>
    <p:extLst>
      <p:ext uri="{BB962C8B-B14F-4D97-AF65-F5344CB8AC3E}">
        <p14:creationId xmlns:p14="http://schemas.microsoft.com/office/powerpoint/2010/main" val="4187166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This PowerPoint is provided as an introductory lesson on the various ways in which transgender and gender diverse people may choose to transition. In this slide deck, the term </a:t>
            </a:r>
            <a:r>
              <a:rPr lang="en-US" sz="1200" i="1" kern="1200" dirty="0">
                <a:solidFill>
                  <a:schemeClr val="tx1"/>
                </a:solidFill>
                <a:effectLst/>
                <a:latin typeface="+mn-lt"/>
                <a:ea typeface="+mn-ea"/>
                <a:cs typeface="+mn-cs"/>
              </a:rPr>
              <a:t>transgender</a:t>
            </a:r>
            <a:r>
              <a:rPr lang="en-US" sz="1200" kern="1200" dirty="0">
                <a:solidFill>
                  <a:schemeClr val="tx1"/>
                </a:solidFill>
                <a:effectLst/>
                <a:latin typeface="+mn-lt"/>
                <a:ea typeface="+mn-ea"/>
                <a:cs typeface="+mn-cs"/>
              </a:rPr>
              <a:t> is used as a broadly-encompassing term for individuals whose gender does not align with the sex they were designated or assigned at birth. It is important to note that not all people who may fit into this category use the label transgender. Nurses and other health care providers should utilize the terms or labels preferred by the individual patients with whom they work..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15CC63-D510-4A64-88A0-6B4BD70989B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525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If students’ prior knowledge about gender transition or transgender people included stereotypes or negative information, it may be worthwhile to query where that information was learned and discuss methods for determining the reliability of sources. </a:t>
            </a:r>
            <a:endParaRPr lang="en-US" dirty="0"/>
          </a:p>
        </p:txBody>
      </p:sp>
      <p:sp>
        <p:nvSpPr>
          <p:cNvPr id="4" name="Slide Number Placeholder 3"/>
          <p:cNvSpPr>
            <a:spLocks noGrp="1"/>
          </p:cNvSpPr>
          <p:nvPr>
            <p:ph type="sldNum" sz="quarter" idx="5"/>
          </p:nvPr>
        </p:nvSpPr>
        <p:spPr/>
        <p:txBody>
          <a:bodyPr/>
          <a:lstStyle/>
          <a:p>
            <a:fld id="{0F733D1E-E6A3-41EE-A133-24D0F2228F52}" type="slidenum">
              <a:rPr lang="en-US" smtClean="0"/>
              <a:t>2</a:t>
            </a:fld>
            <a:endParaRPr lang="en-US"/>
          </a:p>
        </p:txBody>
      </p:sp>
    </p:spTree>
    <p:extLst>
      <p:ext uri="{BB962C8B-B14F-4D97-AF65-F5344CB8AC3E}">
        <p14:creationId xmlns:p14="http://schemas.microsoft.com/office/powerpoint/2010/main" val="991384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Transgender people interact with healthcare providers for a number of reasons, not just for gender-affirming care. Understanding basic information about gender transition helps nurses provide respectful care. Negative interactions with nurses and other health care providers leads to avoidance of care and poor patient outcomes. (For more information, see </a:t>
            </a:r>
            <a:r>
              <a:rPr lang="en-US" sz="1200" i="1" kern="1200" dirty="0">
                <a:solidFill>
                  <a:schemeClr val="tx1"/>
                </a:solidFill>
                <a:effectLst/>
                <a:latin typeface="+mn-lt"/>
                <a:ea typeface="+mn-ea"/>
                <a:cs typeface="+mn-cs"/>
              </a:rPr>
              <a:t>ACE+ Teaching Strategy: LGBTQ+ Bias in Health Care</a:t>
            </a:r>
            <a:r>
              <a:rPr lang="en-US" sz="120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0F733D1E-E6A3-41EE-A133-24D0F2228F52}" type="slidenum">
              <a:rPr lang="en-US" smtClean="0"/>
              <a:t>3</a:t>
            </a:fld>
            <a:endParaRPr lang="en-US"/>
          </a:p>
        </p:txBody>
      </p:sp>
    </p:spTree>
    <p:extLst>
      <p:ext uri="{BB962C8B-B14F-4D97-AF65-F5344CB8AC3E}">
        <p14:creationId xmlns:p14="http://schemas.microsoft.com/office/powerpoint/2010/main" val="4158433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Pre-work reading from the Trevor Project includes ways to support transgender people in general, and may be adapted to nursing care. Pre-work reading from </a:t>
            </a:r>
            <a:r>
              <a:rPr lang="en-US" sz="1200" i="1" kern="1200" dirty="0">
                <a:solidFill>
                  <a:schemeClr val="tx1"/>
                </a:solidFill>
                <a:effectLst/>
                <a:latin typeface="+mn-lt"/>
                <a:ea typeface="+mn-ea"/>
                <a:cs typeface="+mn-cs"/>
              </a:rPr>
              <a:t>American Nurse</a:t>
            </a:r>
            <a:r>
              <a:rPr lang="en-US" sz="1200" kern="1200" dirty="0">
                <a:solidFill>
                  <a:schemeClr val="tx1"/>
                </a:solidFill>
                <a:effectLst/>
                <a:latin typeface="+mn-lt"/>
                <a:ea typeface="+mn-ea"/>
                <a:cs typeface="+mn-cs"/>
              </a:rPr>
              <a:t> includes nursing considerations for care of transgender patients. A summary of recommendations from both readings is listed below:</a:t>
            </a:r>
          </a:p>
          <a:p>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Don’t make judgments about people’s gender. You can’t tell someone’s gender (or if they are transgender or not) by looking at them.</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Validate people’s experiences.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Don’t assume people’s pronouns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Introduce yourself with your pronouns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Remember and use people’s pronouns correctly</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Don’t tell people how they should or shouldn’t label their gender</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Don’t out someone</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Do not ask unprompted questions about a person’s body, genitals, medical history, plans for medical procedures, their previous name, or invasive details about their life prior to transition. If there is a legitimate medical reason to know something, make sure to explain to the patient why you are asking, and do not ask more than is strictly necessary.</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Understand that knowing someone’s gender doesn’t mean you know their sexuality/sexual orientation.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If you </a:t>
            </a:r>
            <a:r>
              <a:rPr lang="en-US" sz="1200" kern="1200" dirty="0" err="1">
                <a:solidFill>
                  <a:schemeClr val="tx1"/>
                </a:solidFill>
                <a:effectLst/>
                <a:latin typeface="+mn-lt"/>
                <a:ea typeface="+mn-ea"/>
                <a:cs typeface="+mn-cs"/>
              </a:rPr>
              <a:t>misgender</a:t>
            </a:r>
            <a:r>
              <a:rPr lang="en-US" sz="1200" kern="1200" dirty="0">
                <a:solidFill>
                  <a:schemeClr val="tx1"/>
                </a:solidFill>
                <a:effectLst/>
                <a:latin typeface="+mn-lt"/>
                <a:ea typeface="+mn-ea"/>
                <a:cs typeface="+mn-cs"/>
              </a:rPr>
              <a:t> someone, quickly apologize and move on. Work to do better in the future.</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Listen to feedback from patients. Practice cultural humility and be willing to learn and do better.</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If your patient has not legally changed their name, ask if they would like you to put the name they use in the chart.</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Ask for permission before documenting that the patient is transgender in the chart.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Don’t rely on patients to educate you about transgender issues. Seek out continuing education. A few options are the National LGBTQIA+ Health Education Center and the National Resource Center on LGBT Aging.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From PowerPoint slide deck:</a:t>
            </a:r>
          </a:p>
          <a:p>
            <a:pPr marL="342900" indent="-342900">
              <a:buFont typeface="Arial" panose="020B0604020202020204" pitchFamily="34" charset="0"/>
              <a:buChar char="•"/>
            </a:pPr>
            <a:r>
              <a:rPr lang="en-US" sz="1200" dirty="0"/>
              <a:t>Practice the correct name and pronoun before meeting with the patient. </a:t>
            </a:r>
          </a:p>
          <a:p>
            <a:pPr marL="342900" indent="-342900">
              <a:buFont typeface="Arial" panose="020B0604020202020204" pitchFamily="34" charset="0"/>
              <a:buChar char="•"/>
            </a:pPr>
            <a:r>
              <a:rPr lang="en-US" sz="1200" dirty="0"/>
              <a:t>Correct other health care team members if they use the wrong name or pronouns (even when the patient is not present).  </a:t>
            </a:r>
          </a:p>
          <a:p>
            <a:pPr marL="342900" indent="-342900">
              <a:buFont typeface="Arial" panose="020B0604020202020204" pitchFamily="34" charset="0"/>
              <a:buChar char="•"/>
            </a:pPr>
            <a:r>
              <a:rPr lang="en-US" sz="1200" dirty="0"/>
              <a:t>Ask the patient if they would like to update the name listed in the chart. Don’t assume they are comfortable with this. </a:t>
            </a:r>
          </a:p>
          <a:p>
            <a:pPr marL="342900" indent="-342900">
              <a:buFont typeface="Arial" panose="020B0604020202020204" pitchFamily="34" charset="0"/>
              <a:buChar char="•"/>
            </a:pPr>
            <a:r>
              <a:rPr lang="en-US" sz="1200" dirty="0"/>
              <a:t>If you make a mistake: briefly apologize, restate the information correctly, and move on.</a:t>
            </a:r>
          </a:p>
          <a:p>
            <a:pPr marL="342900" indent="-342900">
              <a:buFont typeface="Arial" panose="020B0604020202020204" pitchFamily="34" charset="0"/>
              <a:buChar char="•"/>
            </a:pPr>
            <a:r>
              <a:rPr lang="en-US" sz="1200" dirty="0"/>
              <a:t>If you need to ask the patient’s legal name, refer to it as such.</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0F733D1E-E6A3-41EE-A133-24D0F2228F52}" type="slidenum">
              <a:rPr lang="en-US" smtClean="0"/>
              <a:t>4</a:t>
            </a:fld>
            <a:endParaRPr lang="en-US"/>
          </a:p>
        </p:txBody>
      </p:sp>
    </p:spTree>
    <p:extLst>
      <p:ext uri="{BB962C8B-B14F-4D97-AF65-F5344CB8AC3E}">
        <p14:creationId xmlns:p14="http://schemas.microsoft.com/office/powerpoint/2010/main" val="39215328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LN 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8BE48-FD17-A644-95C8-BD93B0744A72}"/>
              </a:ext>
            </a:extLst>
          </p:cNvPr>
          <p:cNvSpPr>
            <a:spLocks noGrp="1"/>
          </p:cNvSpPr>
          <p:nvPr>
            <p:ph type="ctrTitle" hasCustomPrompt="1"/>
          </p:nvPr>
        </p:nvSpPr>
        <p:spPr>
          <a:xfrm>
            <a:off x="629477" y="1453736"/>
            <a:ext cx="9144000" cy="2387600"/>
          </a:xfrm>
          <a:prstGeom prst="rect">
            <a:avLst/>
          </a:prstGeom>
        </p:spPr>
        <p:txBody>
          <a:bodyPr anchor="b"/>
          <a:lstStyle>
            <a:lvl1pPr algn="l">
              <a:defRPr sz="12000" b="1" i="0" spc="-150">
                <a:solidFill>
                  <a:srgbClr val="274191"/>
                </a:solidFill>
                <a:latin typeface="Montserrat" pitchFamily="2" charset="77"/>
              </a:defRPr>
            </a:lvl1pPr>
          </a:lstStyle>
          <a:p>
            <a:r>
              <a:rPr lang="en-US" dirty="0"/>
              <a:t>Headline</a:t>
            </a:r>
          </a:p>
        </p:txBody>
      </p:sp>
      <p:sp>
        <p:nvSpPr>
          <p:cNvPr id="3" name="Subtitle 2">
            <a:extLst>
              <a:ext uri="{FF2B5EF4-FFF2-40B4-BE49-F238E27FC236}">
                <a16:creationId xmlns:a16="http://schemas.microsoft.com/office/drawing/2014/main" id="{6CA50527-187F-A845-BA79-05DEBDC091D6}"/>
              </a:ext>
            </a:extLst>
          </p:cNvPr>
          <p:cNvSpPr>
            <a:spLocks noGrp="1"/>
          </p:cNvSpPr>
          <p:nvPr>
            <p:ph type="subTitle" idx="1" hasCustomPrompt="1"/>
          </p:nvPr>
        </p:nvSpPr>
        <p:spPr>
          <a:xfrm>
            <a:off x="629477" y="3841336"/>
            <a:ext cx="9144000" cy="1655762"/>
          </a:xfrm>
          <a:prstGeom prst="rect">
            <a:avLst/>
          </a:prstGeom>
        </p:spPr>
        <p:txBody>
          <a:bodyPr/>
          <a:lstStyle>
            <a:lvl1pPr marL="0" indent="0" algn="l">
              <a:buNone/>
              <a:defRPr sz="1600" b="0" i="0">
                <a:latin typeface="Montserrat"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text here</a:t>
            </a:r>
          </a:p>
        </p:txBody>
      </p:sp>
      <p:pic>
        <p:nvPicPr>
          <p:cNvPr id="4" name="Picture 3">
            <a:extLst>
              <a:ext uri="{FF2B5EF4-FFF2-40B4-BE49-F238E27FC236}">
                <a16:creationId xmlns:a16="http://schemas.microsoft.com/office/drawing/2014/main" id="{81201E94-B662-8730-0EFB-0CDC18E8D2EF}"/>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Tree>
    <p:extLst>
      <p:ext uri="{BB962C8B-B14F-4D97-AF65-F5344CB8AC3E}">
        <p14:creationId xmlns:p14="http://schemas.microsoft.com/office/powerpoint/2010/main" val="2883946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LN Conten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91339-1A82-3640-A75D-46054289BCE0}"/>
              </a:ext>
            </a:extLst>
          </p:cNvPr>
          <p:cNvSpPr>
            <a:spLocks noGrp="1"/>
          </p:cNvSpPr>
          <p:nvPr>
            <p:ph type="title" hasCustomPrompt="1"/>
          </p:nvPr>
        </p:nvSpPr>
        <p:spPr>
          <a:xfrm>
            <a:off x="838200" y="500062"/>
            <a:ext cx="10515600" cy="1325563"/>
          </a:xfrm>
          <a:prstGeom prst="rect">
            <a:avLst/>
          </a:prstGeom>
        </p:spPr>
        <p:txBody>
          <a:bodyPr/>
          <a:lstStyle>
            <a:lvl1pPr>
              <a:defRPr sz="4000" b="1" i="0" spc="0">
                <a:solidFill>
                  <a:srgbClr val="274191"/>
                </a:solidFill>
                <a:latin typeface="Montserrat" pitchFamily="2" charset="77"/>
              </a:defRPr>
            </a:lvl1pPr>
          </a:lstStyle>
          <a:p>
            <a:r>
              <a:rPr lang="en-US" dirty="0"/>
              <a:t>Title</a:t>
            </a:r>
          </a:p>
        </p:txBody>
      </p:sp>
      <p:sp>
        <p:nvSpPr>
          <p:cNvPr id="3" name="Content Placeholder 2">
            <a:extLst>
              <a:ext uri="{FF2B5EF4-FFF2-40B4-BE49-F238E27FC236}">
                <a16:creationId xmlns:a16="http://schemas.microsoft.com/office/drawing/2014/main" id="{8E9EB2C3-ECB3-6E41-8FD2-0DA5F1856E66}"/>
              </a:ext>
            </a:extLst>
          </p:cNvPr>
          <p:cNvSpPr>
            <a:spLocks noGrp="1"/>
          </p:cNvSpPr>
          <p:nvPr>
            <p:ph idx="1" hasCustomPrompt="1"/>
          </p:nvPr>
        </p:nvSpPr>
        <p:spPr>
          <a:xfrm>
            <a:off x="838200" y="1825625"/>
            <a:ext cx="10515600" cy="4351338"/>
          </a:xfrm>
          <a:prstGeom prst="rect">
            <a:avLst/>
          </a:prstGeom>
        </p:spPr>
        <p:txBody>
          <a:bodyPr/>
          <a:lstStyle>
            <a:lvl1pPr marL="0" indent="0">
              <a:buNone/>
              <a:defRPr sz="1600" b="0" i="0">
                <a:latin typeface="Montserrat" pitchFamily="2" charset="77"/>
              </a:defRPr>
            </a:lvl1pPr>
          </a:lstStyle>
          <a:p>
            <a:pPr lvl="0"/>
            <a:r>
              <a:rPr lang="en-US" dirty="0"/>
              <a:t>Insert text here</a:t>
            </a:r>
          </a:p>
        </p:txBody>
      </p:sp>
      <p:pic>
        <p:nvPicPr>
          <p:cNvPr id="4" name="Picture 3">
            <a:extLst>
              <a:ext uri="{FF2B5EF4-FFF2-40B4-BE49-F238E27FC236}">
                <a16:creationId xmlns:a16="http://schemas.microsoft.com/office/drawing/2014/main" id="{700ED545-F2CF-8E24-3A70-5AC14142472C}"/>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Tree>
    <p:extLst>
      <p:ext uri="{BB962C8B-B14F-4D97-AF65-F5344CB8AC3E}">
        <p14:creationId xmlns:p14="http://schemas.microsoft.com/office/powerpoint/2010/main" val="3326448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97625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47382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 name="Freeform: Shape 20">
            <a:extLst>
              <a:ext uri="{FF2B5EF4-FFF2-40B4-BE49-F238E27FC236}">
                <a16:creationId xmlns:a16="http://schemas.microsoft.com/office/drawing/2014/main" id="{F6E384F5-137A-40B1-97F0-694CC6ECD5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22218"/>
            <a:ext cx="3730752" cy="4735782"/>
          </a:xfrm>
          <a:custGeom>
            <a:avLst/>
            <a:gdLst>
              <a:gd name="connsiteX0" fmla="*/ 640080 w 3730752"/>
              <a:gd name="connsiteY0" fmla="*/ 0 h 4735782"/>
              <a:gd name="connsiteX1" fmla="*/ 3730752 w 3730752"/>
              <a:gd name="connsiteY1" fmla="*/ 3090672 h 4735782"/>
              <a:gd name="connsiteX2" fmla="*/ 3357725 w 3730752"/>
              <a:gd name="connsiteY2" fmla="*/ 4563870 h 4735782"/>
              <a:gd name="connsiteX3" fmla="*/ 3253285 w 3730752"/>
              <a:gd name="connsiteY3" fmla="*/ 4735782 h 4735782"/>
              <a:gd name="connsiteX4" fmla="*/ 0 w 3730752"/>
              <a:gd name="connsiteY4" fmla="*/ 4735782 h 4735782"/>
              <a:gd name="connsiteX5" fmla="*/ 0 w 3730752"/>
              <a:gd name="connsiteY5" fmla="*/ 67215 h 4735782"/>
              <a:gd name="connsiteX6" fmla="*/ 17202 w 3730752"/>
              <a:gd name="connsiteY6" fmla="*/ 62792 h 4735782"/>
              <a:gd name="connsiteX7" fmla="*/ 640080 w 3730752"/>
              <a:gd name="connsiteY7" fmla="*/ 0 h 4735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30752" h="4735782">
                <a:moveTo>
                  <a:pt x="640080" y="0"/>
                </a:moveTo>
                <a:cubicBezTo>
                  <a:pt x="2347011" y="0"/>
                  <a:pt x="3730752" y="1383741"/>
                  <a:pt x="3730752" y="3090672"/>
                </a:cubicBezTo>
                <a:cubicBezTo>
                  <a:pt x="3730752" y="3624088"/>
                  <a:pt x="3595621" y="4125943"/>
                  <a:pt x="3357725" y="4563870"/>
                </a:cubicBezTo>
                <a:lnTo>
                  <a:pt x="3253285" y="4735782"/>
                </a:lnTo>
                <a:lnTo>
                  <a:pt x="0" y="4735782"/>
                </a:lnTo>
                <a:lnTo>
                  <a:pt x="0" y="67215"/>
                </a:lnTo>
                <a:lnTo>
                  <a:pt x="17202" y="62792"/>
                </a:lnTo>
                <a:cubicBezTo>
                  <a:pt x="218397" y="21621"/>
                  <a:pt x="426714" y="0"/>
                  <a:pt x="64008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Freeform: Shape 22">
            <a:extLst>
              <a:ext uri="{FF2B5EF4-FFF2-40B4-BE49-F238E27FC236}">
                <a16:creationId xmlns:a16="http://schemas.microsoft.com/office/drawing/2014/main" id="{9DBC4630-03DA-474F-BBCB-BA3AE6B31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1982" y="-4332"/>
            <a:ext cx="4242816" cy="2454158"/>
          </a:xfrm>
          <a:custGeom>
            <a:avLst/>
            <a:gdLst>
              <a:gd name="connsiteX0" fmla="*/ 28633 w 4242816"/>
              <a:gd name="connsiteY0" fmla="*/ 0 h 2454158"/>
              <a:gd name="connsiteX1" fmla="*/ 4214183 w 4242816"/>
              <a:gd name="connsiteY1" fmla="*/ 0 h 2454158"/>
              <a:gd name="connsiteX2" fmla="*/ 4231864 w 4242816"/>
              <a:gd name="connsiteY2" fmla="*/ 115848 h 2454158"/>
              <a:gd name="connsiteX3" fmla="*/ 4242816 w 4242816"/>
              <a:gd name="connsiteY3" fmla="*/ 332750 h 2454158"/>
              <a:gd name="connsiteX4" fmla="*/ 2121408 w 4242816"/>
              <a:gd name="connsiteY4" fmla="*/ 2454158 h 2454158"/>
              <a:gd name="connsiteX5" fmla="*/ 0 w 4242816"/>
              <a:gd name="connsiteY5" fmla="*/ 332750 h 2454158"/>
              <a:gd name="connsiteX6" fmla="*/ 10953 w 4242816"/>
              <a:gd name="connsiteY6" fmla="*/ 115848 h 2454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42816" h="2454158">
                <a:moveTo>
                  <a:pt x="28633" y="0"/>
                </a:moveTo>
                <a:lnTo>
                  <a:pt x="4214183" y="0"/>
                </a:lnTo>
                <a:lnTo>
                  <a:pt x="4231864" y="115848"/>
                </a:lnTo>
                <a:cubicBezTo>
                  <a:pt x="4239106" y="187164"/>
                  <a:pt x="4242816" y="259524"/>
                  <a:pt x="4242816" y="332750"/>
                </a:cubicBezTo>
                <a:cubicBezTo>
                  <a:pt x="4242816" y="1504371"/>
                  <a:pt x="3293029" y="2454158"/>
                  <a:pt x="2121408" y="2454158"/>
                </a:cubicBezTo>
                <a:cubicBezTo>
                  <a:pt x="949787" y="2454158"/>
                  <a:pt x="0" y="1504371"/>
                  <a:pt x="0" y="332750"/>
                </a:cubicBezTo>
                <a:cubicBezTo>
                  <a:pt x="0" y="259524"/>
                  <a:pt x="3710" y="187164"/>
                  <a:pt x="10953" y="11584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6" name="Picture 15" descr="Two women">
            <a:extLst>
              <a:ext uri="{FF2B5EF4-FFF2-40B4-BE49-F238E27FC236}">
                <a16:creationId xmlns:a16="http://schemas.microsoft.com/office/drawing/2014/main" id="{15C208E2-90B2-4CF9-AD37-892B4C067613}"/>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20" y="2288331"/>
            <a:ext cx="3564618" cy="4569668"/>
          </a:xfrm>
          <a:custGeom>
            <a:avLst/>
            <a:gdLst/>
            <a:ahLst/>
            <a:cxnLst/>
            <a:rect l="l" t="t" r="r" b="b"/>
            <a:pathLst>
              <a:path w="3564638" h="4569668">
                <a:moveTo>
                  <a:pt x="640080" y="0"/>
                </a:moveTo>
                <a:cubicBezTo>
                  <a:pt x="2255269" y="0"/>
                  <a:pt x="3564638" y="1309369"/>
                  <a:pt x="3564638" y="2924558"/>
                </a:cubicBezTo>
                <a:cubicBezTo>
                  <a:pt x="3564638" y="3530254"/>
                  <a:pt x="3380508" y="4092944"/>
                  <a:pt x="3065170" y="4559707"/>
                </a:cubicBezTo>
                <a:lnTo>
                  <a:pt x="3057720" y="4569668"/>
                </a:lnTo>
                <a:lnTo>
                  <a:pt x="0" y="4569668"/>
                </a:lnTo>
                <a:lnTo>
                  <a:pt x="0" y="72448"/>
                </a:lnTo>
                <a:lnTo>
                  <a:pt x="50679" y="59417"/>
                </a:lnTo>
                <a:cubicBezTo>
                  <a:pt x="241061" y="20459"/>
                  <a:pt x="438181" y="0"/>
                  <a:pt x="640080" y="0"/>
                </a:cubicBezTo>
                <a:close/>
              </a:path>
            </a:pathLst>
          </a:custGeom>
        </p:spPr>
      </p:pic>
      <p:sp>
        <p:nvSpPr>
          <p:cNvPr id="25" name="Oval 24">
            <a:extLst>
              <a:ext uri="{FF2B5EF4-FFF2-40B4-BE49-F238E27FC236}">
                <a16:creationId xmlns:a16="http://schemas.microsoft.com/office/drawing/2014/main" id="{78418A25-6EAC-4140-BFE6-284E1925B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60967" y="561316"/>
            <a:ext cx="3182112" cy="3182112"/>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A picture containing a person posing with a pride flag">
            <a:extLst>
              <a:ext uri="{FF2B5EF4-FFF2-40B4-BE49-F238E27FC236}">
                <a16:creationId xmlns:a16="http://schemas.microsoft.com/office/drawing/2014/main" id="{304C63F7-16DA-4051-BF80-1342C2678B3B}"/>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r="-1"/>
          <a:stretch/>
        </p:blipFill>
        <p:spPr>
          <a:xfrm>
            <a:off x="7896066" y="2288331"/>
            <a:ext cx="2969920" cy="2969920"/>
          </a:xfrm>
          <a:custGeom>
            <a:avLst/>
            <a:gdLst/>
            <a:ahLst/>
            <a:cxnLst/>
            <a:rect l="l" t="t" r="r" b="b"/>
            <a:pathLst>
              <a:path w="2852928" h="2852928">
                <a:moveTo>
                  <a:pt x="1426464" y="0"/>
                </a:moveTo>
                <a:cubicBezTo>
                  <a:pt x="2214278" y="0"/>
                  <a:pt x="2852928" y="638650"/>
                  <a:pt x="2852928" y="1426464"/>
                </a:cubicBezTo>
                <a:cubicBezTo>
                  <a:pt x="2852928" y="2214278"/>
                  <a:pt x="2214278" y="2852928"/>
                  <a:pt x="1426464" y="2852928"/>
                </a:cubicBezTo>
                <a:cubicBezTo>
                  <a:pt x="638650" y="2852928"/>
                  <a:pt x="0" y="2214278"/>
                  <a:pt x="0" y="1426464"/>
                </a:cubicBezTo>
                <a:cubicBezTo>
                  <a:pt x="0" y="638650"/>
                  <a:pt x="638650" y="0"/>
                  <a:pt x="1426464" y="0"/>
                </a:cubicBezTo>
                <a:close/>
              </a:path>
            </a:pathLst>
          </a:custGeom>
        </p:spPr>
      </p:pic>
      <p:sp>
        <p:nvSpPr>
          <p:cNvPr id="27" name="Freeform: Shape 26">
            <a:extLst>
              <a:ext uri="{FF2B5EF4-FFF2-40B4-BE49-F238E27FC236}">
                <a16:creationId xmlns:a16="http://schemas.microsoft.com/office/drawing/2014/main" id="{6B9D64DB-4D5C-4A91-B45F-F301E3174F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2568" y="-4332"/>
            <a:ext cx="3439432" cy="3550083"/>
          </a:xfrm>
          <a:custGeom>
            <a:avLst/>
            <a:gdLst>
              <a:gd name="connsiteX0" fmla="*/ 115336 w 3439432"/>
              <a:gd name="connsiteY0" fmla="*/ 0 h 3550083"/>
              <a:gd name="connsiteX1" fmla="*/ 3439432 w 3439432"/>
              <a:gd name="connsiteY1" fmla="*/ 0 h 3550083"/>
              <a:gd name="connsiteX2" fmla="*/ 3439432 w 3439432"/>
              <a:gd name="connsiteY2" fmla="*/ 3462762 h 3550083"/>
              <a:gd name="connsiteX3" fmla="*/ 3318024 w 3439432"/>
              <a:gd name="connsiteY3" fmla="*/ 3493980 h 3550083"/>
              <a:gd name="connsiteX4" fmla="*/ 2761488 w 3439432"/>
              <a:gd name="connsiteY4" fmla="*/ 3550083 h 3550083"/>
              <a:gd name="connsiteX5" fmla="*/ 0 w 3439432"/>
              <a:gd name="connsiteY5" fmla="*/ 788595 h 3550083"/>
              <a:gd name="connsiteX6" fmla="*/ 70713 w 3439432"/>
              <a:gd name="connsiteY6" fmla="*/ 164949 h 3550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39432" h="3550083">
                <a:moveTo>
                  <a:pt x="115336" y="0"/>
                </a:moveTo>
                <a:lnTo>
                  <a:pt x="3439432" y="0"/>
                </a:lnTo>
                <a:lnTo>
                  <a:pt x="3439432" y="3462762"/>
                </a:lnTo>
                <a:lnTo>
                  <a:pt x="3318024" y="3493980"/>
                </a:lnTo>
                <a:cubicBezTo>
                  <a:pt x="3138258" y="3530765"/>
                  <a:pt x="2952129" y="3550083"/>
                  <a:pt x="2761488" y="3550083"/>
                </a:cubicBezTo>
                <a:cubicBezTo>
                  <a:pt x="1236360" y="3550083"/>
                  <a:pt x="0" y="2313723"/>
                  <a:pt x="0" y="788595"/>
                </a:cubicBezTo>
                <a:cubicBezTo>
                  <a:pt x="0" y="574124"/>
                  <a:pt x="24450" y="365364"/>
                  <a:pt x="70713" y="164949"/>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Picture 10" descr="A person wearing makeup">
            <a:extLst>
              <a:ext uri="{FF2B5EF4-FFF2-40B4-BE49-F238E27FC236}">
                <a16:creationId xmlns:a16="http://schemas.microsoft.com/office/drawing/2014/main" id="{E0FA923A-C6F9-4F56-AE33-2DEFA83D585B}"/>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r="-3"/>
          <a:stretch/>
        </p:blipFill>
        <p:spPr>
          <a:xfrm>
            <a:off x="8918761" y="-14260"/>
            <a:ext cx="3273238" cy="3383891"/>
          </a:xfrm>
          <a:custGeom>
            <a:avLst/>
            <a:gdLst/>
            <a:ahLst/>
            <a:cxnLst/>
            <a:rect l="l" t="t" r="r" b="b"/>
            <a:pathLst>
              <a:path w="3273238" h="3383891">
                <a:moveTo>
                  <a:pt x="122841" y="0"/>
                </a:moveTo>
                <a:lnTo>
                  <a:pt x="3273238" y="0"/>
                </a:lnTo>
                <a:lnTo>
                  <a:pt x="3273238" y="3291335"/>
                </a:lnTo>
                <a:lnTo>
                  <a:pt x="3118338" y="3331164"/>
                </a:lnTo>
                <a:cubicBezTo>
                  <a:pt x="2949390" y="3365736"/>
                  <a:pt x="2774463" y="3383891"/>
                  <a:pt x="2595295" y="3383891"/>
                </a:cubicBezTo>
                <a:cubicBezTo>
                  <a:pt x="1161953" y="3383891"/>
                  <a:pt x="0" y="2221938"/>
                  <a:pt x="0" y="788596"/>
                </a:cubicBezTo>
                <a:cubicBezTo>
                  <a:pt x="0" y="519845"/>
                  <a:pt x="40850" y="260634"/>
                  <a:pt x="116679" y="16835"/>
                </a:cubicBezTo>
                <a:close/>
              </a:path>
            </a:pathLst>
          </a:custGeom>
        </p:spPr>
      </p:pic>
      <p:sp>
        <p:nvSpPr>
          <p:cNvPr id="29" name="Freeform: Shape 28">
            <a:extLst>
              <a:ext uri="{FF2B5EF4-FFF2-40B4-BE49-F238E27FC236}">
                <a16:creationId xmlns:a16="http://schemas.microsoft.com/office/drawing/2014/main" id="{CB14CE1B-4BC5-4EF2-BE3D-05E4F580B3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99331" y="3907418"/>
            <a:ext cx="2992669" cy="2950582"/>
          </a:xfrm>
          <a:custGeom>
            <a:avLst/>
            <a:gdLst>
              <a:gd name="connsiteX0" fmla="*/ 2052140 w 2992669"/>
              <a:gd name="connsiteY0" fmla="*/ 0 h 2950582"/>
              <a:gd name="connsiteX1" fmla="*/ 2850926 w 2992669"/>
              <a:gd name="connsiteY1" fmla="*/ 161267 h 2950582"/>
              <a:gd name="connsiteX2" fmla="*/ 2992669 w 2992669"/>
              <a:gd name="connsiteY2" fmla="*/ 229549 h 2950582"/>
              <a:gd name="connsiteX3" fmla="*/ 2992669 w 2992669"/>
              <a:gd name="connsiteY3" fmla="*/ 2950582 h 2950582"/>
              <a:gd name="connsiteX4" fmla="*/ 209274 w 2992669"/>
              <a:gd name="connsiteY4" fmla="*/ 2950582 h 2950582"/>
              <a:gd name="connsiteX5" fmla="*/ 161267 w 2992669"/>
              <a:gd name="connsiteY5" fmla="*/ 2850926 h 2950582"/>
              <a:gd name="connsiteX6" fmla="*/ 0 w 2992669"/>
              <a:gd name="connsiteY6" fmla="*/ 2052140 h 2950582"/>
              <a:gd name="connsiteX7" fmla="*/ 2052140 w 2992669"/>
              <a:gd name="connsiteY7" fmla="*/ 0 h 295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92669" h="2950582">
                <a:moveTo>
                  <a:pt x="2052140" y="0"/>
                </a:moveTo>
                <a:cubicBezTo>
                  <a:pt x="2335482" y="0"/>
                  <a:pt x="2605411" y="57424"/>
                  <a:pt x="2850926" y="161267"/>
                </a:cubicBezTo>
                <a:lnTo>
                  <a:pt x="2992669" y="229549"/>
                </a:lnTo>
                <a:lnTo>
                  <a:pt x="2992669" y="2950582"/>
                </a:lnTo>
                <a:lnTo>
                  <a:pt x="209274" y="2950582"/>
                </a:lnTo>
                <a:lnTo>
                  <a:pt x="161267" y="2850926"/>
                </a:lnTo>
                <a:cubicBezTo>
                  <a:pt x="57423" y="2605411"/>
                  <a:pt x="0" y="2335482"/>
                  <a:pt x="0" y="2052140"/>
                </a:cubicBezTo>
                <a:cubicBezTo>
                  <a:pt x="0" y="918774"/>
                  <a:pt x="918774" y="0"/>
                  <a:pt x="205214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descr="Two men sitting on a wall">
            <a:extLst>
              <a:ext uri="{FF2B5EF4-FFF2-40B4-BE49-F238E27FC236}">
                <a16:creationId xmlns:a16="http://schemas.microsoft.com/office/drawing/2014/main" id="{34D1A991-6976-421F-A488-1E109D52CE1E}"/>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9363236" y="4071322"/>
            <a:ext cx="2828765" cy="2786678"/>
          </a:xfrm>
          <a:custGeom>
            <a:avLst/>
            <a:gdLst/>
            <a:ahLst/>
            <a:cxnLst/>
            <a:rect l="l" t="t" r="r" b="b"/>
            <a:pathLst>
              <a:path w="2828765" h="2786678">
                <a:moveTo>
                  <a:pt x="1888236" y="0"/>
                </a:moveTo>
                <a:cubicBezTo>
                  <a:pt x="2214125" y="0"/>
                  <a:pt x="2520731" y="82558"/>
                  <a:pt x="2788281" y="227900"/>
                </a:cubicBezTo>
                <a:lnTo>
                  <a:pt x="2828765" y="252495"/>
                </a:lnTo>
                <a:lnTo>
                  <a:pt x="2828765" y="2786678"/>
                </a:lnTo>
                <a:lnTo>
                  <a:pt x="227128" y="2786678"/>
                </a:lnTo>
                <a:lnTo>
                  <a:pt x="148387" y="2623223"/>
                </a:lnTo>
                <a:cubicBezTo>
                  <a:pt x="52837" y="2397318"/>
                  <a:pt x="0" y="2148947"/>
                  <a:pt x="0" y="1888236"/>
                </a:cubicBezTo>
                <a:cubicBezTo>
                  <a:pt x="0" y="845392"/>
                  <a:pt x="845392" y="0"/>
                  <a:pt x="1888236" y="0"/>
                </a:cubicBezTo>
                <a:close/>
              </a:path>
            </a:pathLst>
          </a:custGeom>
        </p:spPr>
      </p:pic>
      <p:pic>
        <p:nvPicPr>
          <p:cNvPr id="13" name="Picture 12" descr="A couple of men touching faces">
            <a:extLst>
              <a:ext uri="{FF2B5EF4-FFF2-40B4-BE49-F238E27FC236}">
                <a16:creationId xmlns:a16="http://schemas.microsoft.com/office/drawing/2014/main" id="{913B048E-BC97-4F4D-A8E0-6E924F75BA4C}"/>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r="-1"/>
          <a:stretch/>
        </p:blipFill>
        <p:spPr>
          <a:xfrm>
            <a:off x="453307" y="-11976"/>
            <a:ext cx="4101241" cy="2394771"/>
          </a:xfrm>
          <a:custGeom>
            <a:avLst/>
            <a:gdLst/>
            <a:ahLst/>
            <a:cxnLst/>
            <a:rect l="l" t="t" r="r" b="b"/>
            <a:pathLst>
              <a:path w="3913632" h="2285234">
                <a:moveTo>
                  <a:pt x="29691" y="0"/>
                </a:moveTo>
                <a:lnTo>
                  <a:pt x="3883942" y="0"/>
                </a:lnTo>
                <a:lnTo>
                  <a:pt x="3903529" y="128345"/>
                </a:lnTo>
                <a:cubicBezTo>
                  <a:pt x="3910210" y="194127"/>
                  <a:pt x="3913632" y="260873"/>
                  <a:pt x="3913632" y="328418"/>
                </a:cubicBezTo>
                <a:cubicBezTo>
                  <a:pt x="3913632" y="1409138"/>
                  <a:pt x="3037536" y="2285234"/>
                  <a:pt x="1956816" y="2285234"/>
                </a:cubicBezTo>
                <a:cubicBezTo>
                  <a:pt x="876096" y="2285234"/>
                  <a:pt x="0" y="1409138"/>
                  <a:pt x="0" y="328418"/>
                </a:cubicBezTo>
                <a:cubicBezTo>
                  <a:pt x="0" y="260873"/>
                  <a:pt x="3422" y="194127"/>
                  <a:pt x="10103" y="128345"/>
                </a:cubicBezTo>
                <a:close/>
              </a:path>
            </a:pathLst>
          </a:custGeom>
        </p:spPr>
      </p:pic>
      <p:sp>
        <p:nvSpPr>
          <p:cNvPr id="2" name="Title 1">
            <a:extLst>
              <a:ext uri="{FF2B5EF4-FFF2-40B4-BE49-F238E27FC236}">
                <a16:creationId xmlns:a16="http://schemas.microsoft.com/office/drawing/2014/main" id="{260C812E-46AB-3B47-A73E-6A401AFC5508}"/>
              </a:ext>
            </a:extLst>
          </p:cNvPr>
          <p:cNvSpPr>
            <a:spLocks noGrp="1"/>
          </p:cNvSpPr>
          <p:nvPr>
            <p:ph type="ctrTitle"/>
          </p:nvPr>
        </p:nvSpPr>
        <p:spPr>
          <a:xfrm>
            <a:off x="3282622" y="2870833"/>
            <a:ext cx="4895104" cy="1894347"/>
          </a:xfrm>
        </p:spPr>
        <p:txBody>
          <a:bodyPr anchor="t">
            <a:noAutofit/>
          </a:bodyPr>
          <a:lstStyle/>
          <a:p>
            <a:pPr algn="ctr">
              <a:lnSpc>
                <a:spcPct val="130000"/>
              </a:lnSpc>
            </a:pPr>
            <a:r>
              <a:rPr lang="en-US" sz="3300" dirty="0"/>
              <a:t>Discussion: </a:t>
            </a:r>
            <a:br>
              <a:rPr lang="en-US" sz="3300" dirty="0"/>
            </a:br>
            <a:r>
              <a:rPr lang="en-US" sz="3300" dirty="0"/>
              <a:t>Methods of </a:t>
            </a:r>
            <a:br>
              <a:rPr lang="en-US" sz="3300" dirty="0"/>
            </a:br>
            <a:r>
              <a:rPr lang="en-US" sz="3300" dirty="0"/>
              <a:t>Gender Transition</a:t>
            </a:r>
          </a:p>
        </p:txBody>
      </p:sp>
      <p:pic>
        <p:nvPicPr>
          <p:cNvPr id="32" name="Picture 31" descr="Two men and a baby">
            <a:extLst>
              <a:ext uri="{FF2B5EF4-FFF2-40B4-BE49-F238E27FC236}">
                <a16:creationId xmlns:a16="http://schemas.microsoft.com/office/drawing/2014/main" id="{009A4F0C-2289-4C0C-A85E-2524822E0384}"/>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r="-1"/>
          <a:stretch/>
        </p:blipFill>
        <p:spPr>
          <a:xfrm>
            <a:off x="5324798" y="-325349"/>
            <a:ext cx="2852928" cy="2852928"/>
          </a:xfrm>
          <a:custGeom>
            <a:avLst/>
            <a:gdLst/>
            <a:ahLst/>
            <a:cxnLst/>
            <a:rect l="l" t="t" r="r" b="b"/>
            <a:pathLst>
              <a:path w="2852928" h="2852928">
                <a:moveTo>
                  <a:pt x="1426464" y="0"/>
                </a:moveTo>
                <a:cubicBezTo>
                  <a:pt x="2214278" y="0"/>
                  <a:pt x="2852928" y="638650"/>
                  <a:pt x="2852928" y="1426464"/>
                </a:cubicBezTo>
                <a:cubicBezTo>
                  <a:pt x="2852928" y="2214278"/>
                  <a:pt x="2214278" y="2852928"/>
                  <a:pt x="1426464" y="2852928"/>
                </a:cubicBezTo>
                <a:cubicBezTo>
                  <a:pt x="638650" y="2852928"/>
                  <a:pt x="0" y="2214278"/>
                  <a:pt x="0" y="1426464"/>
                </a:cubicBezTo>
                <a:cubicBezTo>
                  <a:pt x="0" y="638650"/>
                  <a:pt x="638650" y="0"/>
                  <a:pt x="1426464" y="0"/>
                </a:cubicBezTo>
                <a:close/>
              </a:path>
            </a:pathLst>
          </a:custGeom>
        </p:spPr>
      </p:pic>
    </p:spTree>
    <p:extLst>
      <p:ext uri="{BB962C8B-B14F-4D97-AF65-F5344CB8AC3E}">
        <p14:creationId xmlns:p14="http://schemas.microsoft.com/office/powerpoint/2010/main" val="298328762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B79C97-F850-44B2-A1BD-136B1751A538}"/>
              </a:ext>
            </a:extLst>
          </p:cNvPr>
          <p:cNvSpPr>
            <a:spLocks noGrp="1"/>
          </p:cNvSpPr>
          <p:nvPr>
            <p:ph idx="1"/>
          </p:nvPr>
        </p:nvSpPr>
        <p:spPr>
          <a:xfrm>
            <a:off x="838200" y="1253331"/>
            <a:ext cx="10515600" cy="4351338"/>
          </a:xfrm>
        </p:spPr>
        <p:txBody>
          <a:bodyPr anchor="ctr"/>
          <a:lstStyle/>
          <a:p>
            <a:pPr algn="ctr"/>
            <a:r>
              <a:rPr lang="en-US" sz="3600" b="1" dirty="0">
                <a:solidFill>
                  <a:srgbClr val="002060"/>
                </a:solidFill>
              </a:rPr>
              <a:t>How did what you learned from the </a:t>
            </a:r>
            <a:br>
              <a:rPr lang="en-US" sz="3600" b="1" dirty="0">
                <a:solidFill>
                  <a:srgbClr val="002060"/>
                </a:solidFill>
              </a:rPr>
            </a:br>
            <a:r>
              <a:rPr lang="en-US" sz="3600" b="1" dirty="0">
                <a:solidFill>
                  <a:srgbClr val="002060"/>
                </a:solidFill>
              </a:rPr>
              <a:t>pre-work and today’s slides differ from your previous knowledge about gender transition? </a:t>
            </a:r>
          </a:p>
        </p:txBody>
      </p:sp>
    </p:spTree>
    <p:extLst>
      <p:ext uri="{BB962C8B-B14F-4D97-AF65-F5344CB8AC3E}">
        <p14:creationId xmlns:p14="http://schemas.microsoft.com/office/powerpoint/2010/main" val="2805254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B79C97-F850-44B2-A1BD-136B1751A538}"/>
              </a:ext>
            </a:extLst>
          </p:cNvPr>
          <p:cNvSpPr>
            <a:spLocks noGrp="1"/>
          </p:cNvSpPr>
          <p:nvPr>
            <p:ph idx="1"/>
          </p:nvPr>
        </p:nvSpPr>
        <p:spPr>
          <a:xfrm>
            <a:off x="838200" y="1253331"/>
            <a:ext cx="10515600" cy="4351338"/>
          </a:xfrm>
        </p:spPr>
        <p:txBody>
          <a:bodyPr anchor="ctr"/>
          <a:lstStyle/>
          <a:p>
            <a:pPr algn="ctr"/>
            <a:r>
              <a:rPr lang="en-US" sz="3600" b="1" dirty="0">
                <a:solidFill>
                  <a:srgbClr val="002060"/>
                </a:solidFill>
              </a:rPr>
              <a:t>Why is it important for nursing students to learn about gender transition? </a:t>
            </a:r>
          </a:p>
        </p:txBody>
      </p:sp>
    </p:spTree>
    <p:extLst>
      <p:ext uri="{BB962C8B-B14F-4D97-AF65-F5344CB8AC3E}">
        <p14:creationId xmlns:p14="http://schemas.microsoft.com/office/powerpoint/2010/main" val="3807190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B79C97-F850-44B2-A1BD-136B1751A538}"/>
              </a:ext>
            </a:extLst>
          </p:cNvPr>
          <p:cNvSpPr>
            <a:spLocks noGrp="1"/>
          </p:cNvSpPr>
          <p:nvPr>
            <p:ph idx="1"/>
          </p:nvPr>
        </p:nvSpPr>
        <p:spPr>
          <a:xfrm>
            <a:off x="838200" y="1253331"/>
            <a:ext cx="10515600" cy="4351338"/>
          </a:xfrm>
        </p:spPr>
        <p:txBody>
          <a:bodyPr anchor="ctr"/>
          <a:lstStyle/>
          <a:p>
            <a:pPr algn="ctr"/>
            <a:r>
              <a:rPr lang="en-US" sz="3600" b="1" dirty="0">
                <a:solidFill>
                  <a:srgbClr val="002060"/>
                </a:solidFill>
              </a:rPr>
              <a:t>What are some strategies nurses or nursing students can use to support transgender people? </a:t>
            </a:r>
          </a:p>
        </p:txBody>
      </p:sp>
    </p:spTree>
    <p:extLst>
      <p:ext uri="{BB962C8B-B14F-4D97-AF65-F5344CB8AC3E}">
        <p14:creationId xmlns:p14="http://schemas.microsoft.com/office/powerpoint/2010/main" val="1158468759"/>
      </p:ext>
    </p:extLst>
  </p:cSld>
  <p:clrMapOvr>
    <a:masterClrMapping/>
  </p:clrMapOvr>
</p:sld>
</file>

<file path=ppt/theme/theme1.xml><?xml version="1.0" encoding="utf-8"?>
<a:theme xmlns:a="http://schemas.openxmlformats.org/drawingml/2006/main" name="NLN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B84CCAAB2D8B94C9E80AEE0F968D4E3" ma:contentTypeVersion="16" ma:contentTypeDescription="Create a new document." ma:contentTypeScope="" ma:versionID="d63d8fec38fad7d1a60de83c4ac9f338">
  <xsd:schema xmlns:xsd="http://www.w3.org/2001/XMLSchema" xmlns:xs="http://www.w3.org/2001/XMLSchema" xmlns:p="http://schemas.microsoft.com/office/2006/metadata/properties" xmlns:ns2="115335aa-b14d-43fc-bc3f-f6c2eb8e2e98" xmlns:ns3="e6718f48-bae5-4a3b-98de-cc0791a0f4dd" targetNamespace="http://schemas.microsoft.com/office/2006/metadata/properties" ma:root="true" ma:fieldsID="25a4bd9ba85c517d8a2420a09b45e86f" ns2:_="" ns3:_="">
    <xsd:import namespace="115335aa-b14d-43fc-bc3f-f6c2eb8e2e98"/>
    <xsd:import namespace="e6718f48-bae5-4a3b-98de-cc0791a0f4d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2:MediaLengthInSecond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5335aa-b14d-43fc-bc3f-f6c2eb8e2e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7d5b859-ebfe-4755-9808-2198ae9c603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6718f48-bae5-4a3b-98de-cc0791a0f4dd"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1682f190-dbc2-421d-b101-020c9c793152}" ma:internalName="TaxCatchAll" ma:showField="CatchAllData" ma:web="e6718f48-bae5-4a3b-98de-cc0791a0f4d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15335aa-b14d-43fc-bc3f-f6c2eb8e2e98">
      <Terms xmlns="http://schemas.microsoft.com/office/infopath/2007/PartnerControls"/>
    </lcf76f155ced4ddcb4097134ff3c332f>
    <TaxCatchAll xmlns="e6718f48-bae5-4a3b-98de-cc0791a0f4dd" xsi:nil="true"/>
  </documentManagement>
</p:properties>
</file>

<file path=customXml/itemProps1.xml><?xml version="1.0" encoding="utf-8"?>
<ds:datastoreItem xmlns:ds="http://schemas.openxmlformats.org/officeDocument/2006/customXml" ds:itemID="{9A3B3EC8-148E-4EE2-9F98-13298CB7952F}">
  <ds:schemaRefs>
    <ds:schemaRef ds:uri="http://schemas.microsoft.com/sharepoint/v3/contenttype/forms"/>
  </ds:schemaRefs>
</ds:datastoreItem>
</file>

<file path=customXml/itemProps2.xml><?xml version="1.0" encoding="utf-8"?>
<ds:datastoreItem xmlns:ds="http://schemas.openxmlformats.org/officeDocument/2006/customXml" ds:itemID="{DB608182-D1B4-4B0D-B817-9DCB0F37EB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5335aa-b14d-43fc-bc3f-f6c2eb8e2e98"/>
    <ds:schemaRef ds:uri="e6718f48-bae5-4a3b-98de-cc0791a0f4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54A3D9D-9425-4AFB-A4A9-F55271C4CE6F}">
  <ds:schemaRefs>
    <ds:schemaRef ds:uri="http://schemas.openxmlformats.org/package/2006/metadata/core-properties"/>
    <ds:schemaRef ds:uri="http://purl.org/dc/terms/"/>
    <ds:schemaRef ds:uri="http://purl.org/dc/elements/1.1/"/>
    <ds:schemaRef ds:uri="http://purl.org/dc/dcmitype/"/>
    <ds:schemaRef ds:uri="http://schemas.microsoft.com/office/2006/metadata/properties"/>
    <ds:schemaRef ds:uri="http://schemas.microsoft.com/office/2006/documentManagement/types"/>
    <ds:schemaRef ds:uri="http://www.w3.org/XML/1998/namespace"/>
    <ds:schemaRef ds:uri="http://schemas.microsoft.com/office/infopath/2007/PartnerControls"/>
    <ds:schemaRef ds:uri="e6718f48-bae5-4a3b-98de-cc0791a0f4dd"/>
    <ds:schemaRef ds:uri="115335aa-b14d-43fc-bc3f-f6c2eb8e2e98"/>
  </ds:schemaRefs>
</ds:datastoreItem>
</file>

<file path=docProps/app.xml><?xml version="1.0" encoding="utf-8"?>
<Properties xmlns="http://schemas.openxmlformats.org/officeDocument/2006/extended-properties" xmlns:vt="http://schemas.openxmlformats.org/officeDocument/2006/docPropsVTypes">
  <TotalTime>1166</TotalTime>
  <Words>664</Words>
  <Application>Microsoft Office PowerPoint</Application>
  <PresentationFormat>Widescreen</PresentationFormat>
  <Paragraphs>39</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Montserrat</vt:lpstr>
      <vt:lpstr>NLN Theme</vt:lpstr>
      <vt:lpstr>Discussion:  Methods of  Gender Transition</vt:lpstr>
      <vt:lpstr>PowerPoint Presentation</vt:lpstr>
      <vt:lpstr>PowerPoint Presentation</vt:lpstr>
      <vt:lpstr>PowerPoint Presentation</vt:lpstr>
    </vt:vector>
  </TitlesOfParts>
  <Company>National League for Nursing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Methods  of Gender Transition</dc:title>
  <dc:creator/>
  <cp:keywords>ACE+</cp:keywords>
  <cp:lastModifiedBy>Andrea L. Browning</cp:lastModifiedBy>
  <cp:revision>9</cp:revision>
  <dcterms:created xsi:type="dcterms:W3CDTF">2023-01-11T19:54:20Z</dcterms:created>
  <dcterms:modified xsi:type="dcterms:W3CDTF">2023-07-05T16:43:50Z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0x010100FB84CCAAB2D8B94C9E80AEE0F968D4E3</vt:lpwstr>
  </property>
</Properties>
</file>