
<file path=[Content_Types].xml><?xml version="1.0" encoding="utf-8"?>
<Types xmlns="http://schemas.openxmlformats.org/package/2006/content-types">
  <Default Extension="bin" ContentType="application/vnd.openxmlformats-officedocument.oleObject"/>
  <Default Extension="emf" ContentType="image/x-emf"/>
  <Default Extension="jpe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notesSlides/notesSlide1.xml" ContentType="application/vnd.openxmlformats-officedocument.presentationml.notesSlide+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notesSlides/notesSlide2.xml" ContentType="application/vnd.openxmlformats-officedocument.presentationml.notesSlide+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notesSlides/notesSlide3.xml" ContentType="application/vnd.openxmlformats-officedocument.presentationml.notesSlide+xml"/>
  <Override PartName="/ppt/tags/tag14.xml" ContentType="application/vnd.openxmlformats-officedocument.presentationml.tags+xml"/>
  <Override PartName="/ppt/tags/tag15.xml" ContentType="application/vnd.openxmlformats-officedocument.presentationml.tags+xml"/>
  <Override PartName="/ppt/notesSlides/notesSlide4.xml" ContentType="application/vnd.openxmlformats-officedocument.presentationml.notesSlide+xml"/>
  <Override PartName="/ppt/tags/tag16.xml" ContentType="application/vnd.openxmlformats-officedocument.presentationml.tags+xml"/>
  <Override PartName="/ppt/tags/tag17.xml" ContentType="application/vnd.openxmlformats-officedocument.presentationml.tags+xml"/>
  <Override PartName="/ppt/notesSlides/notesSlide5.xml" ContentType="application/vnd.openxmlformats-officedocument.presentationml.notesSlide+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notesSlides/notesSlide6.xml" ContentType="application/vnd.openxmlformats-officedocument.presentationml.notesSlide+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notesSlides/notesSlide7.xml" ContentType="application/vnd.openxmlformats-officedocument.presentationml.notesSlide+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notesSlides/notesSlide8.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14"/>
  </p:notesMasterIdLst>
  <p:sldIdLst>
    <p:sldId id="262" r:id="rId5"/>
    <p:sldId id="263" r:id="rId6"/>
    <p:sldId id="269" r:id="rId7"/>
    <p:sldId id="265" r:id="rId8"/>
    <p:sldId id="266" r:id="rId9"/>
    <p:sldId id="267" r:id="rId10"/>
    <p:sldId id="268" r:id="rId11"/>
    <p:sldId id="270" r:id="rId12"/>
    <p:sldId id="272" r:id="rId13"/>
  </p:sldIdLst>
  <p:sldSz cx="9144000" cy="6858000" type="screen4x3"/>
  <p:notesSz cx="6858000" cy="9144000"/>
  <p:custDataLst>
    <p:tags r:id="rId15"/>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1E496E4F-7E87-4194-A32B-9BD5B5B24374}" v="4" dt="2023-07-05T20:28:49.590"/>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98"/>
    <p:restoredTop sz="63014" autoAdjust="0"/>
  </p:normalViewPr>
  <p:slideViewPr>
    <p:cSldViewPr>
      <p:cViewPr varScale="1">
        <p:scale>
          <a:sx n="43" d="100"/>
          <a:sy n="43" d="100"/>
        </p:scale>
        <p:origin x="2148" y="42"/>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theme" Target="theme/theme1.xml"/><Relationship Id="rId3" Type="http://schemas.openxmlformats.org/officeDocument/2006/relationships/customXml" Target="../customXml/item3.xml"/><Relationship Id="rId21" Type="http://schemas.microsoft.com/office/2015/10/relationships/revisionInfo" Target="revisionInfo.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presProps" Target="presProps.xml"/><Relationship Id="rId20" Type="http://schemas.microsoft.com/office/2016/11/relationships/changesInfo" Target="changesInfos/changesInfo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tags" Target="tags/tag1.xml"/><Relationship Id="rId10" Type="http://schemas.openxmlformats.org/officeDocument/2006/relationships/slide" Target="slides/slide6.xml"/><Relationship Id="rId19"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6FBD4BBB-4CB3-FC4A-9F40-F73CC5503C8D}"/>
    <pc:docChg chg="custSel modSld">
      <pc:chgData name="Andrea L. Browning" userId="aa32dd76-d095-4f7c-ab83-e674fb590cec" providerId="ADAL" clId="{6FBD4BBB-4CB3-FC4A-9F40-F73CC5503C8D}" dt="2021-04-07T14:51:36.951" v="80"/>
      <pc:docMkLst>
        <pc:docMk/>
      </pc:docMkLst>
      <pc:sldChg chg="addSp delSp modSp">
        <pc:chgData name="Andrea L. Browning" userId="aa32dd76-d095-4f7c-ab83-e674fb590cec" providerId="ADAL" clId="{6FBD4BBB-4CB3-FC4A-9F40-F73CC5503C8D}" dt="2021-04-07T14:51:19.896" v="72"/>
        <pc:sldMkLst>
          <pc:docMk/>
          <pc:sldMk cId="481228005" sldId="262"/>
        </pc:sldMkLst>
        <pc:spChg chg="mod">
          <ac:chgData name="Andrea L. Browning" userId="aa32dd76-d095-4f7c-ab83-e674fb590cec" providerId="ADAL" clId="{6FBD4BBB-4CB3-FC4A-9F40-F73CC5503C8D}" dt="2021-04-07T14:48:49.015" v="39" actId="1036"/>
          <ac:spMkLst>
            <pc:docMk/>
            <pc:sldMk cId="481228005" sldId="262"/>
            <ac:spMk id="2" creationId="{00000000-0000-0000-0000-000000000000}"/>
          </ac:spMkLst>
        </pc:spChg>
        <pc:spChg chg="mod">
          <ac:chgData name="Andrea L. Browning" userId="aa32dd76-d095-4f7c-ab83-e674fb590cec" providerId="ADAL" clId="{6FBD4BBB-4CB3-FC4A-9F40-F73CC5503C8D}" dt="2021-04-07T14:48:52.879" v="40" actId="14100"/>
          <ac:spMkLst>
            <pc:docMk/>
            <pc:sldMk cId="481228005" sldId="262"/>
            <ac:spMk id="3" creationId="{00000000-0000-0000-0000-000000000000}"/>
          </ac:spMkLst>
        </pc:spChg>
        <pc:grpChg chg="add del">
          <ac:chgData name="Andrea L. Browning" userId="aa32dd76-d095-4f7c-ab83-e674fb590cec" providerId="ADAL" clId="{6FBD4BBB-4CB3-FC4A-9F40-F73CC5503C8D}" dt="2021-04-07T14:50:59.925" v="60" actId="478"/>
          <ac:grpSpMkLst>
            <pc:docMk/>
            <pc:sldMk cId="481228005" sldId="262"/>
            <ac:grpSpMk id="7" creationId="{FA2F217F-2CE1-624B-9EBF-66E19B883215}"/>
          </ac:grpSpMkLst>
        </pc:grpChg>
        <pc:grpChg chg="add">
          <ac:chgData name="Andrea L. Browning" userId="aa32dd76-d095-4f7c-ab83-e674fb590cec" providerId="ADAL" clId="{6FBD4BBB-4CB3-FC4A-9F40-F73CC5503C8D}" dt="2021-04-07T14:51:19.896" v="72"/>
          <ac:grpSpMkLst>
            <pc:docMk/>
            <pc:sldMk cId="481228005" sldId="262"/>
            <ac:grpSpMk id="11" creationId="{1084FC34-0BB0-D948-ABDB-E1C0E2C880F1}"/>
          </ac:grpSpMkLst>
        </pc:grpChg>
        <pc:picChg chg="del">
          <ac:chgData name="Andrea L. Browning" userId="aa32dd76-d095-4f7c-ab83-e674fb590cec" providerId="ADAL" clId="{6FBD4BBB-4CB3-FC4A-9F40-F73CC5503C8D}" dt="2021-04-07T14:46:34.638" v="0" actId="478"/>
          <ac:picMkLst>
            <pc:docMk/>
            <pc:sldMk cId="481228005" sldId="262"/>
            <ac:picMk id="1026" creationId="{00000000-0000-0000-0000-000000000000}"/>
          </ac:picMkLst>
        </pc:picChg>
        <pc:picChg chg="del mod">
          <ac:chgData name="Andrea L. Browning" userId="aa32dd76-d095-4f7c-ab83-e674fb590cec" providerId="ADAL" clId="{6FBD4BBB-4CB3-FC4A-9F40-F73CC5503C8D}" dt="2021-04-07T14:46:38.327" v="3" actId="478"/>
          <ac:picMkLst>
            <pc:docMk/>
            <pc:sldMk cId="481228005" sldId="262"/>
            <ac:picMk id="1029" creationId="{00000000-0000-0000-0000-000000000000}"/>
          </ac:picMkLst>
        </pc:picChg>
      </pc:sldChg>
      <pc:sldChg chg="addSp delSp modSp">
        <pc:chgData name="Andrea L. Browning" userId="aa32dd76-d095-4f7c-ab83-e674fb590cec" providerId="ADAL" clId="{6FBD4BBB-4CB3-FC4A-9F40-F73CC5503C8D}" dt="2021-04-07T14:51:21.961" v="73"/>
        <pc:sldMkLst>
          <pc:docMk/>
          <pc:sldMk cId="4287589120" sldId="263"/>
        </pc:sldMkLst>
        <pc:spChg chg="mod">
          <ac:chgData name="Andrea L. Browning" userId="aa32dd76-d095-4f7c-ab83-e674fb590cec" providerId="ADAL" clId="{6FBD4BBB-4CB3-FC4A-9F40-F73CC5503C8D}" dt="2021-04-07T14:48:44.732" v="36" actId="1036"/>
          <ac:spMkLst>
            <pc:docMk/>
            <pc:sldMk cId="4287589120" sldId="263"/>
            <ac:spMk id="8" creationId="{00000000-0000-0000-0000-000000000000}"/>
          </ac:spMkLst>
        </pc:spChg>
        <pc:grpChg chg="add del">
          <ac:chgData name="Andrea L. Browning" userId="aa32dd76-d095-4f7c-ab83-e674fb590cec" providerId="ADAL" clId="{6FBD4BBB-4CB3-FC4A-9F40-F73CC5503C8D}" dt="2021-04-07T14:51:01.962" v="61" actId="478"/>
          <ac:grpSpMkLst>
            <pc:docMk/>
            <pc:sldMk cId="4287589120" sldId="263"/>
            <ac:grpSpMk id="7" creationId="{89396043-67E2-CE42-AEB9-E5272EA17F21}"/>
          </ac:grpSpMkLst>
        </pc:grpChg>
        <pc:grpChg chg="add">
          <ac:chgData name="Andrea L. Browning" userId="aa32dd76-d095-4f7c-ab83-e674fb590cec" providerId="ADAL" clId="{6FBD4BBB-4CB3-FC4A-9F40-F73CC5503C8D}" dt="2021-04-07T14:51:21.961" v="73"/>
          <ac:grpSpMkLst>
            <pc:docMk/>
            <pc:sldMk cId="4287589120" sldId="263"/>
            <ac:grpSpMk id="12" creationId="{ACFF7D4A-5586-7645-A609-2611662E38BA}"/>
          </ac:grpSpMkLst>
        </pc:grpChg>
        <pc:picChg chg="del">
          <ac:chgData name="Andrea L. Browning" userId="aa32dd76-d095-4f7c-ab83-e674fb590cec" providerId="ADAL" clId="{6FBD4BBB-4CB3-FC4A-9F40-F73CC5503C8D}" dt="2021-04-07T14:46:40.734" v="4" actId="478"/>
          <ac:picMkLst>
            <pc:docMk/>
            <pc:sldMk cId="4287589120" sldId="263"/>
            <ac:picMk id="2052" creationId="{00000000-0000-0000-0000-000000000000}"/>
          </ac:picMkLst>
        </pc:picChg>
        <pc:picChg chg="del mod">
          <ac:chgData name="Andrea L. Browning" userId="aa32dd76-d095-4f7c-ab83-e674fb590cec" providerId="ADAL" clId="{6FBD4BBB-4CB3-FC4A-9F40-F73CC5503C8D}" dt="2021-04-07T14:46:43.332" v="7" actId="478"/>
          <ac:picMkLst>
            <pc:docMk/>
            <pc:sldMk cId="4287589120" sldId="263"/>
            <ac:picMk id="2053" creationId="{00000000-0000-0000-0000-000000000000}"/>
          </ac:picMkLst>
        </pc:picChg>
      </pc:sldChg>
      <pc:sldChg chg="addSp delSp modSp">
        <pc:chgData name="Andrea L. Browning" userId="aa32dd76-d095-4f7c-ab83-e674fb590cec" providerId="ADAL" clId="{6FBD4BBB-4CB3-FC4A-9F40-F73CC5503C8D}" dt="2021-04-07T14:51:25.513" v="75"/>
        <pc:sldMkLst>
          <pc:docMk/>
          <pc:sldMk cId="2545073782" sldId="265"/>
        </pc:sldMkLst>
        <pc:spChg chg="mod">
          <ac:chgData name="Andrea L. Browning" userId="aa32dd76-d095-4f7c-ab83-e674fb590cec" providerId="ADAL" clId="{6FBD4BBB-4CB3-FC4A-9F40-F73CC5503C8D}" dt="2021-04-07T14:49:09.348" v="50" actId="1036"/>
          <ac:spMkLst>
            <pc:docMk/>
            <pc:sldMk cId="2545073782" sldId="265"/>
            <ac:spMk id="2" creationId="{00000000-0000-0000-0000-000000000000}"/>
          </ac:spMkLst>
        </pc:spChg>
        <pc:grpChg chg="add del mod">
          <ac:chgData name="Andrea L. Browning" userId="aa32dd76-d095-4f7c-ab83-e674fb590cec" providerId="ADAL" clId="{6FBD4BBB-4CB3-FC4A-9F40-F73CC5503C8D}" dt="2021-04-07T14:51:05.179" v="65" actId="478"/>
          <ac:grpSpMkLst>
            <pc:docMk/>
            <pc:sldMk cId="2545073782" sldId="265"/>
            <ac:grpSpMk id="7" creationId="{3CED02FE-7D37-6C43-80D4-6939F637C78F}"/>
          </ac:grpSpMkLst>
        </pc:grpChg>
        <pc:grpChg chg="add">
          <ac:chgData name="Andrea L. Browning" userId="aa32dd76-d095-4f7c-ab83-e674fb590cec" providerId="ADAL" clId="{6FBD4BBB-4CB3-FC4A-9F40-F73CC5503C8D}" dt="2021-04-07T14:51:25.513" v="75"/>
          <ac:grpSpMkLst>
            <pc:docMk/>
            <pc:sldMk cId="2545073782" sldId="265"/>
            <ac:grpSpMk id="11" creationId="{8D970277-E2EE-E04B-B2AF-624B64C2162B}"/>
          </ac:grpSpMkLst>
        </pc:grpChg>
        <pc:picChg chg="del mod">
          <ac:chgData name="Andrea L. Browning" userId="aa32dd76-d095-4f7c-ab83-e674fb590cec" providerId="ADAL" clId="{6FBD4BBB-4CB3-FC4A-9F40-F73CC5503C8D}" dt="2021-04-07T14:46:53.390" v="14" actId="478"/>
          <ac:picMkLst>
            <pc:docMk/>
            <pc:sldMk cId="2545073782" sldId="265"/>
            <ac:picMk id="5122" creationId="{00000000-0000-0000-0000-000000000000}"/>
          </ac:picMkLst>
        </pc:picChg>
        <pc:picChg chg="del">
          <ac:chgData name="Andrea L. Browning" userId="aa32dd76-d095-4f7c-ab83-e674fb590cec" providerId="ADAL" clId="{6FBD4BBB-4CB3-FC4A-9F40-F73CC5503C8D}" dt="2021-04-07T14:46:50.499" v="11" actId="478"/>
          <ac:picMkLst>
            <pc:docMk/>
            <pc:sldMk cId="2545073782" sldId="265"/>
            <ac:picMk id="5123" creationId="{00000000-0000-0000-0000-000000000000}"/>
          </ac:picMkLst>
        </pc:picChg>
      </pc:sldChg>
      <pc:sldChg chg="addSp delSp modSp">
        <pc:chgData name="Andrea L. Browning" userId="aa32dd76-d095-4f7c-ab83-e674fb590cec" providerId="ADAL" clId="{6FBD4BBB-4CB3-FC4A-9F40-F73CC5503C8D}" dt="2021-04-07T14:51:27.477" v="76"/>
        <pc:sldMkLst>
          <pc:docMk/>
          <pc:sldMk cId="1179515428" sldId="266"/>
        </pc:sldMkLst>
        <pc:spChg chg="mod">
          <ac:chgData name="Andrea L. Browning" userId="aa32dd76-d095-4f7c-ab83-e674fb590cec" providerId="ADAL" clId="{6FBD4BBB-4CB3-FC4A-9F40-F73CC5503C8D}" dt="2021-04-07T14:49:15.806" v="54" actId="1036"/>
          <ac:spMkLst>
            <pc:docMk/>
            <pc:sldMk cId="1179515428" sldId="266"/>
            <ac:spMk id="2" creationId="{00000000-0000-0000-0000-000000000000}"/>
          </ac:spMkLst>
        </pc:spChg>
        <pc:spChg chg="mod">
          <ac:chgData name="Andrea L. Browning" userId="aa32dd76-d095-4f7c-ab83-e674fb590cec" providerId="ADAL" clId="{6FBD4BBB-4CB3-FC4A-9F40-F73CC5503C8D}" dt="2021-04-07T14:49:13.095" v="51" actId="14100"/>
          <ac:spMkLst>
            <pc:docMk/>
            <pc:sldMk cId="1179515428" sldId="266"/>
            <ac:spMk id="3" creationId="{00000000-0000-0000-0000-000000000000}"/>
          </ac:spMkLst>
        </pc:spChg>
        <pc:grpChg chg="add del">
          <ac:chgData name="Andrea L. Browning" userId="aa32dd76-d095-4f7c-ab83-e674fb590cec" providerId="ADAL" clId="{6FBD4BBB-4CB3-FC4A-9F40-F73CC5503C8D}" dt="2021-04-07T14:51:07.159" v="66" actId="478"/>
          <ac:grpSpMkLst>
            <pc:docMk/>
            <pc:sldMk cId="1179515428" sldId="266"/>
            <ac:grpSpMk id="7" creationId="{289E7D22-56FC-3F4B-9675-9A34C8A11861}"/>
          </ac:grpSpMkLst>
        </pc:grpChg>
        <pc:grpChg chg="add">
          <ac:chgData name="Andrea L. Browning" userId="aa32dd76-d095-4f7c-ab83-e674fb590cec" providerId="ADAL" clId="{6FBD4BBB-4CB3-FC4A-9F40-F73CC5503C8D}" dt="2021-04-07T14:51:27.477" v="76"/>
          <ac:grpSpMkLst>
            <pc:docMk/>
            <pc:sldMk cId="1179515428" sldId="266"/>
            <ac:grpSpMk id="11" creationId="{FCD1DFB8-47F9-BF4F-96DF-DAABD82DD877}"/>
          </ac:grpSpMkLst>
        </pc:grpChg>
        <pc:picChg chg="del">
          <ac:chgData name="Andrea L. Browning" userId="aa32dd76-d095-4f7c-ab83-e674fb590cec" providerId="ADAL" clId="{6FBD4BBB-4CB3-FC4A-9F40-F73CC5503C8D}" dt="2021-04-07T14:46:56.315" v="15" actId="478"/>
          <ac:picMkLst>
            <pc:docMk/>
            <pc:sldMk cId="1179515428" sldId="266"/>
            <ac:picMk id="6146" creationId="{00000000-0000-0000-0000-000000000000}"/>
          </ac:picMkLst>
        </pc:picChg>
        <pc:picChg chg="del mod">
          <ac:chgData name="Andrea L. Browning" userId="aa32dd76-d095-4f7c-ab83-e674fb590cec" providerId="ADAL" clId="{6FBD4BBB-4CB3-FC4A-9F40-F73CC5503C8D}" dt="2021-04-07T14:46:58.734" v="18" actId="478"/>
          <ac:picMkLst>
            <pc:docMk/>
            <pc:sldMk cId="1179515428" sldId="266"/>
            <ac:picMk id="6147" creationId="{00000000-0000-0000-0000-000000000000}"/>
          </ac:picMkLst>
        </pc:picChg>
      </pc:sldChg>
      <pc:sldChg chg="addSp delSp modSp">
        <pc:chgData name="Andrea L. Browning" userId="aa32dd76-d095-4f7c-ab83-e674fb590cec" providerId="ADAL" clId="{6FBD4BBB-4CB3-FC4A-9F40-F73CC5503C8D}" dt="2021-04-07T14:51:29.261" v="77"/>
        <pc:sldMkLst>
          <pc:docMk/>
          <pc:sldMk cId="1981699390" sldId="267"/>
        </pc:sldMkLst>
        <pc:grpChg chg="add del mod">
          <ac:chgData name="Andrea L. Browning" userId="aa32dd76-d095-4f7c-ab83-e674fb590cec" providerId="ADAL" clId="{6FBD4BBB-4CB3-FC4A-9F40-F73CC5503C8D}" dt="2021-04-07T14:51:08.847" v="68" actId="478"/>
          <ac:grpSpMkLst>
            <pc:docMk/>
            <pc:sldMk cId="1981699390" sldId="267"/>
            <ac:grpSpMk id="7" creationId="{7E477D90-4765-4645-B231-688BC8CF6947}"/>
          </ac:grpSpMkLst>
        </pc:grpChg>
        <pc:grpChg chg="add">
          <ac:chgData name="Andrea L. Browning" userId="aa32dd76-d095-4f7c-ab83-e674fb590cec" providerId="ADAL" clId="{6FBD4BBB-4CB3-FC4A-9F40-F73CC5503C8D}" dt="2021-04-07T14:51:29.261" v="77"/>
          <ac:grpSpMkLst>
            <pc:docMk/>
            <pc:sldMk cId="1981699390" sldId="267"/>
            <ac:grpSpMk id="11" creationId="{04A616B0-A3CF-DE4C-9E95-775CADE8795B}"/>
          </ac:grpSpMkLst>
        </pc:grpChg>
        <pc:picChg chg="del">
          <ac:chgData name="Andrea L. Browning" userId="aa32dd76-d095-4f7c-ab83-e674fb590cec" providerId="ADAL" clId="{6FBD4BBB-4CB3-FC4A-9F40-F73CC5503C8D}" dt="2021-04-07T14:47:01.311" v="19" actId="478"/>
          <ac:picMkLst>
            <pc:docMk/>
            <pc:sldMk cId="1981699390" sldId="267"/>
            <ac:picMk id="7170" creationId="{00000000-0000-0000-0000-000000000000}"/>
          </ac:picMkLst>
        </pc:picChg>
      </pc:sldChg>
      <pc:sldChg chg="addSp delSp modSp">
        <pc:chgData name="Andrea L. Browning" userId="aa32dd76-d095-4f7c-ab83-e674fb590cec" providerId="ADAL" clId="{6FBD4BBB-4CB3-FC4A-9F40-F73CC5503C8D}" dt="2021-04-07T14:51:32.016" v="78"/>
        <pc:sldMkLst>
          <pc:docMk/>
          <pc:sldMk cId="3124678319" sldId="268"/>
        </pc:sldMkLst>
        <pc:grpChg chg="add del">
          <ac:chgData name="Andrea L. Browning" userId="aa32dd76-d095-4f7c-ab83-e674fb590cec" providerId="ADAL" clId="{6FBD4BBB-4CB3-FC4A-9F40-F73CC5503C8D}" dt="2021-04-07T14:51:11.265" v="69" actId="478"/>
          <ac:grpSpMkLst>
            <pc:docMk/>
            <pc:sldMk cId="3124678319" sldId="268"/>
            <ac:grpSpMk id="7" creationId="{AE297F16-F103-6E49-85DC-B96EBD358C4D}"/>
          </ac:grpSpMkLst>
        </pc:grpChg>
        <pc:grpChg chg="add">
          <ac:chgData name="Andrea L. Browning" userId="aa32dd76-d095-4f7c-ab83-e674fb590cec" providerId="ADAL" clId="{6FBD4BBB-4CB3-FC4A-9F40-F73CC5503C8D}" dt="2021-04-07T14:51:32.016" v="78"/>
          <ac:grpSpMkLst>
            <pc:docMk/>
            <pc:sldMk cId="3124678319" sldId="268"/>
            <ac:grpSpMk id="11" creationId="{1363278A-0B5E-F349-98E3-3733B43DE2AF}"/>
          </ac:grpSpMkLst>
        </pc:grpChg>
        <pc:picChg chg="del">
          <ac:chgData name="Andrea L. Browning" userId="aa32dd76-d095-4f7c-ab83-e674fb590cec" providerId="ADAL" clId="{6FBD4BBB-4CB3-FC4A-9F40-F73CC5503C8D}" dt="2021-04-07T14:47:11.638" v="21" actId="478"/>
          <ac:picMkLst>
            <pc:docMk/>
            <pc:sldMk cId="3124678319" sldId="268"/>
            <ac:picMk id="8194" creationId="{00000000-0000-0000-0000-000000000000}"/>
          </ac:picMkLst>
        </pc:picChg>
        <pc:picChg chg="del mod">
          <ac:chgData name="Andrea L. Browning" userId="aa32dd76-d095-4f7c-ab83-e674fb590cec" providerId="ADAL" clId="{6FBD4BBB-4CB3-FC4A-9F40-F73CC5503C8D}" dt="2021-04-07T14:47:14.451" v="24" actId="478"/>
          <ac:picMkLst>
            <pc:docMk/>
            <pc:sldMk cId="3124678319" sldId="268"/>
            <ac:picMk id="8195" creationId="{00000000-0000-0000-0000-000000000000}"/>
          </ac:picMkLst>
        </pc:picChg>
      </pc:sldChg>
      <pc:sldChg chg="addSp delSp modSp">
        <pc:chgData name="Andrea L. Browning" userId="aa32dd76-d095-4f7c-ab83-e674fb590cec" providerId="ADAL" clId="{6FBD4BBB-4CB3-FC4A-9F40-F73CC5503C8D}" dt="2021-04-07T14:51:23.691" v="74"/>
        <pc:sldMkLst>
          <pc:docMk/>
          <pc:sldMk cId="2535103462" sldId="269"/>
        </pc:sldMkLst>
        <pc:spChg chg="mod">
          <ac:chgData name="Andrea L. Browning" userId="aa32dd76-d095-4f7c-ab83-e674fb590cec" providerId="ADAL" clId="{6FBD4BBB-4CB3-FC4A-9F40-F73CC5503C8D}" dt="2021-04-07T14:49:03.543" v="46" actId="1036"/>
          <ac:spMkLst>
            <pc:docMk/>
            <pc:sldMk cId="2535103462" sldId="269"/>
            <ac:spMk id="2" creationId="{00000000-0000-0000-0000-000000000000}"/>
          </ac:spMkLst>
        </pc:spChg>
        <pc:spChg chg="mod">
          <ac:chgData name="Andrea L. Browning" userId="aa32dd76-d095-4f7c-ab83-e674fb590cec" providerId="ADAL" clId="{6FBD4BBB-4CB3-FC4A-9F40-F73CC5503C8D}" dt="2021-04-07T14:49:00.134" v="41" actId="14100"/>
          <ac:spMkLst>
            <pc:docMk/>
            <pc:sldMk cId="2535103462" sldId="269"/>
            <ac:spMk id="3" creationId="{00000000-0000-0000-0000-000000000000}"/>
          </ac:spMkLst>
        </pc:spChg>
        <pc:grpChg chg="add del mod">
          <ac:chgData name="Andrea L. Browning" userId="aa32dd76-d095-4f7c-ab83-e674fb590cec" providerId="ADAL" clId="{6FBD4BBB-4CB3-FC4A-9F40-F73CC5503C8D}" dt="2021-04-07T14:51:03.480" v="63" actId="478"/>
          <ac:grpSpMkLst>
            <pc:docMk/>
            <pc:sldMk cId="2535103462" sldId="269"/>
            <ac:grpSpMk id="7" creationId="{6B8B6C82-714A-244C-A922-3EA5D8B0B7CE}"/>
          </ac:grpSpMkLst>
        </pc:grpChg>
        <pc:grpChg chg="add">
          <ac:chgData name="Andrea L. Browning" userId="aa32dd76-d095-4f7c-ab83-e674fb590cec" providerId="ADAL" clId="{6FBD4BBB-4CB3-FC4A-9F40-F73CC5503C8D}" dt="2021-04-07T14:51:23.691" v="74"/>
          <ac:grpSpMkLst>
            <pc:docMk/>
            <pc:sldMk cId="2535103462" sldId="269"/>
            <ac:grpSpMk id="11" creationId="{518D7053-3C70-5341-93DA-53978C5BFDE3}"/>
          </ac:grpSpMkLst>
        </pc:grpChg>
        <pc:picChg chg="del">
          <ac:chgData name="Andrea L. Browning" userId="aa32dd76-d095-4f7c-ab83-e674fb590cec" providerId="ADAL" clId="{6FBD4BBB-4CB3-FC4A-9F40-F73CC5503C8D}" dt="2021-04-07T14:46:48.114" v="10" actId="478"/>
          <ac:picMkLst>
            <pc:docMk/>
            <pc:sldMk cId="2535103462" sldId="269"/>
            <ac:picMk id="9219" creationId="{00000000-0000-0000-0000-000000000000}"/>
          </ac:picMkLst>
        </pc:picChg>
        <pc:picChg chg="del">
          <ac:chgData name="Andrea L. Browning" userId="aa32dd76-d095-4f7c-ab83-e674fb590cec" providerId="ADAL" clId="{6FBD4BBB-4CB3-FC4A-9F40-F73CC5503C8D}" dt="2021-04-07T14:46:45.538" v="8" actId="478"/>
          <ac:picMkLst>
            <pc:docMk/>
            <pc:sldMk cId="2535103462" sldId="269"/>
            <ac:picMk id="9220" creationId="{00000000-0000-0000-0000-000000000000}"/>
          </ac:picMkLst>
        </pc:picChg>
      </pc:sldChg>
      <pc:sldChg chg="addSp delSp modSp">
        <pc:chgData name="Andrea L. Browning" userId="aa32dd76-d095-4f7c-ab83-e674fb590cec" providerId="ADAL" clId="{6FBD4BBB-4CB3-FC4A-9F40-F73CC5503C8D}" dt="2021-04-07T14:51:33.917" v="79"/>
        <pc:sldMkLst>
          <pc:docMk/>
          <pc:sldMk cId="1327116314" sldId="270"/>
        </pc:sldMkLst>
        <pc:spChg chg="mod">
          <ac:chgData name="Andrea L. Browning" userId="aa32dd76-d095-4f7c-ab83-e674fb590cec" providerId="ADAL" clId="{6FBD4BBB-4CB3-FC4A-9F40-F73CC5503C8D}" dt="2021-04-07T14:49:24.097" v="58" actId="1036"/>
          <ac:spMkLst>
            <pc:docMk/>
            <pc:sldMk cId="1327116314" sldId="270"/>
            <ac:spMk id="2" creationId="{00000000-0000-0000-0000-000000000000}"/>
          </ac:spMkLst>
        </pc:spChg>
        <pc:grpChg chg="add del">
          <ac:chgData name="Andrea L. Browning" userId="aa32dd76-d095-4f7c-ab83-e674fb590cec" providerId="ADAL" clId="{6FBD4BBB-4CB3-FC4A-9F40-F73CC5503C8D}" dt="2021-04-07T14:51:13.932" v="70" actId="478"/>
          <ac:grpSpMkLst>
            <pc:docMk/>
            <pc:sldMk cId="1327116314" sldId="270"/>
            <ac:grpSpMk id="7" creationId="{51523403-B371-704B-BFF4-AE59951B550C}"/>
          </ac:grpSpMkLst>
        </pc:grpChg>
        <pc:grpChg chg="add">
          <ac:chgData name="Andrea L. Browning" userId="aa32dd76-d095-4f7c-ab83-e674fb590cec" providerId="ADAL" clId="{6FBD4BBB-4CB3-FC4A-9F40-F73CC5503C8D}" dt="2021-04-07T14:51:33.917" v="79"/>
          <ac:grpSpMkLst>
            <pc:docMk/>
            <pc:sldMk cId="1327116314" sldId="270"/>
            <ac:grpSpMk id="11" creationId="{24327E4F-C17A-F04B-AC68-B3F2D6806770}"/>
          </ac:grpSpMkLst>
        </pc:grpChg>
        <pc:picChg chg="del">
          <ac:chgData name="Andrea L. Browning" userId="aa32dd76-d095-4f7c-ab83-e674fb590cec" providerId="ADAL" clId="{6FBD4BBB-4CB3-FC4A-9F40-F73CC5503C8D}" dt="2021-04-07T14:47:20.593" v="28" actId="478"/>
          <ac:picMkLst>
            <pc:docMk/>
            <pc:sldMk cId="1327116314" sldId="270"/>
            <ac:picMk id="10242" creationId="{00000000-0000-0000-0000-000000000000}"/>
          </ac:picMkLst>
        </pc:picChg>
        <pc:picChg chg="del mod">
          <ac:chgData name="Andrea L. Browning" userId="aa32dd76-d095-4f7c-ab83-e674fb590cec" providerId="ADAL" clId="{6FBD4BBB-4CB3-FC4A-9F40-F73CC5503C8D}" dt="2021-04-07T14:47:16.858" v="26" actId="478"/>
          <ac:picMkLst>
            <pc:docMk/>
            <pc:sldMk cId="1327116314" sldId="270"/>
            <ac:picMk id="10243" creationId="{00000000-0000-0000-0000-000000000000}"/>
          </ac:picMkLst>
        </pc:picChg>
      </pc:sldChg>
      <pc:sldChg chg="addSp delSp modSp">
        <pc:chgData name="Andrea L. Browning" userId="aa32dd76-d095-4f7c-ab83-e674fb590cec" providerId="ADAL" clId="{6FBD4BBB-4CB3-FC4A-9F40-F73CC5503C8D}" dt="2021-04-07T14:51:36.951" v="80"/>
        <pc:sldMkLst>
          <pc:docMk/>
          <pc:sldMk cId="3400555672" sldId="272"/>
        </pc:sldMkLst>
        <pc:spChg chg="mod">
          <ac:chgData name="Andrea L. Browning" userId="aa32dd76-d095-4f7c-ab83-e674fb590cec" providerId="ADAL" clId="{6FBD4BBB-4CB3-FC4A-9F40-F73CC5503C8D}" dt="2021-04-07T14:49:30.499" v="59" actId="14100"/>
          <ac:spMkLst>
            <pc:docMk/>
            <pc:sldMk cId="3400555672" sldId="272"/>
            <ac:spMk id="3" creationId="{00000000-0000-0000-0000-000000000000}"/>
          </ac:spMkLst>
        </pc:spChg>
        <pc:grpChg chg="add del">
          <ac:chgData name="Andrea L. Browning" userId="aa32dd76-d095-4f7c-ab83-e674fb590cec" providerId="ADAL" clId="{6FBD4BBB-4CB3-FC4A-9F40-F73CC5503C8D}" dt="2021-04-07T14:51:16.328" v="71" actId="478"/>
          <ac:grpSpMkLst>
            <pc:docMk/>
            <pc:sldMk cId="3400555672" sldId="272"/>
            <ac:grpSpMk id="7" creationId="{E46A8076-CEF3-5D4E-BDBA-C23D696774E6}"/>
          </ac:grpSpMkLst>
        </pc:grpChg>
        <pc:grpChg chg="add">
          <ac:chgData name="Andrea L. Browning" userId="aa32dd76-d095-4f7c-ab83-e674fb590cec" providerId="ADAL" clId="{6FBD4BBB-4CB3-FC4A-9F40-F73CC5503C8D}" dt="2021-04-07T14:51:36.951" v="80"/>
          <ac:grpSpMkLst>
            <pc:docMk/>
            <pc:sldMk cId="3400555672" sldId="272"/>
            <ac:grpSpMk id="11" creationId="{C248301F-6F34-B545-B408-5149033A71CE}"/>
          </ac:grpSpMkLst>
        </pc:grpChg>
        <pc:picChg chg="del mod">
          <ac:chgData name="Andrea L. Browning" userId="aa32dd76-d095-4f7c-ab83-e674fb590cec" providerId="ADAL" clId="{6FBD4BBB-4CB3-FC4A-9F40-F73CC5503C8D}" dt="2021-04-07T14:47:27.647" v="33" actId="478"/>
          <ac:picMkLst>
            <pc:docMk/>
            <pc:sldMk cId="3400555672" sldId="272"/>
            <ac:picMk id="12290" creationId="{00000000-0000-0000-0000-000000000000}"/>
          </ac:picMkLst>
        </pc:picChg>
        <pc:picChg chg="del mod">
          <ac:chgData name="Andrea L. Browning" userId="aa32dd76-d095-4f7c-ab83-e674fb590cec" providerId="ADAL" clId="{6FBD4BBB-4CB3-FC4A-9F40-F73CC5503C8D}" dt="2021-04-07T14:47:24.148" v="30" actId="478"/>
          <ac:picMkLst>
            <pc:docMk/>
            <pc:sldMk cId="3400555672" sldId="272"/>
            <ac:picMk id="12291" creationId="{00000000-0000-0000-0000-000000000000}"/>
          </ac:picMkLst>
        </pc:pic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B8B3B3CF-7E48-4C6C-8770-11FEE017BF1D}" type="datetimeFigureOut">
              <a:rPr lang="en-US" smtClean="0"/>
              <a:pPr/>
              <a:t>7/5/2023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52B0140B-2767-4880-947D-EBFF8D68CC2B}" type="slidenum">
              <a:rPr lang="en-US" smtClean="0"/>
              <a:pPr/>
              <a:t>‹#›</a:t>
            </a:fld>
            <a:endParaRPr lang="en-US"/>
          </a:p>
        </p:txBody>
      </p:sp>
    </p:spTree>
    <p:extLst>
      <p:ext uri="{BB962C8B-B14F-4D97-AF65-F5344CB8AC3E}">
        <p14:creationId xmlns:p14="http://schemas.microsoft.com/office/powerpoint/2010/main" val="17748277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Garamond" pitchFamily="18" charset="0"/>
              </a:rPr>
              <a:t>Sexual contact correlates to better health, higher relationship satisfaction and easier stress management. It is quite natural and healthy to maintain a desire for sex and intimacy regardless of age. Sexual feelings are not lost with age.</a:t>
            </a:r>
          </a:p>
        </p:txBody>
      </p:sp>
      <p:sp>
        <p:nvSpPr>
          <p:cNvPr id="4" name="Slide Number Placeholder 3"/>
          <p:cNvSpPr>
            <a:spLocks noGrp="1"/>
          </p:cNvSpPr>
          <p:nvPr>
            <p:ph type="sldNum" sz="quarter" idx="10"/>
          </p:nvPr>
        </p:nvSpPr>
        <p:spPr/>
        <p:txBody>
          <a:bodyPr/>
          <a:lstStyle/>
          <a:p>
            <a:fld id="{52B0140B-2767-4880-947D-EBFF8D68CC2B}" type="slidenum">
              <a:rPr lang="en-US" smtClean="0"/>
              <a:pPr/>
              <a:t>1</a:t>
            </a:fld>
            <a:endParaRPr lang="en-US"/>
          </a:p>
        </p:txBody>
      </p:sp>
    </p:spTree>
    <p:extLst>
      <p:ext uri="{BB962C8B-B14F-4D97-AF65-F5344CB8AC3E}">
        <p14:creationId xmlns:p14="http://schemas.microsoft.com/office/powerpoint/2010/main" val="11279188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Garamond" pitchFamily="18" charset="0"/>
              </a:rPr>
              <a:t>In an AARP survey of men over age 70, almost 75 percent said they had few, if any, erectile problems. And if a man does have erectile dysfunction, there's something he can do about it. Encourage patients to discuss options with their primary care provider.  Many times it is a matter of changing current medications, which may be causing the problem.</a:t>
            </a:r>
          </a:p>
          <a:p>
            <a:endParaRPr lang="en-US" dirty="0">
              <a:latin typeface="Garamond" pitchFamily="18" charset="0"/>
            </a:endParaRPr>
          </a:p>
          <a:p>
            <a:r>
              <a:rPr lang="en-US" dirty="0">
                <a:latin typeface="Garamond" pitchFamily="18" charset="0"/>
              </a:rPr>
              <a:t>Menopause can lead to vaginal dryness, but there are many great lubricants that can take care of that issue. Silicon based lubricants are often helpful.  In addition many primary care providers also recommend estrogen-based creams to plump up vaginal tissues.  Often gynecologists are best equipped to discuss this issue and referring a client to their gynecologist may be helpful. </a:t>
            </a:r>
          </a:p>
          <a:p>
            <a:pPr marL="171450" indent="-171450">
              <a:buFont typeface="Arial" panose="020B0604020202020204" pitchFamily="34" charset="0"/>
              <a:buChar char="•"/>
            </a:pPr>
            <a:r>
              <a:rPr lang="en-US" dirty="0">
                <a:latin typeface="Garamond" pitchFamily="18" charset="0"/>
              </a:rPr>
              <a:t>There is no degradation of the clitoris, though more foreplay may be necessary because blood moves around a bit slower to the genitals with age. </a:t>
            </a:r>
          </a:p>
        </p:txBody>
      </p:sp>
      <p:sp>
        <p:nvSpPr>
          <p:cNvPr id="4" name="Slide Number Placeholder 3"/>
          <p:cNvSpPr>
            <a:spLocks noGrp="1"/>
          </p:cNvSpPr>
          <p:nvPr>
            <p:ph type="sldNum" sz="quarter" idx="10"/>
          </p:nvPr>
        </p:nvSpPr>
        <p:spPr/>
        <p:txBody>
          <a:bodyPr/>
          <a:lstStyle/>
          <a:p>
            <a:fld id="{52B0140B-2767-4880-947D-EBFF8D68CC2B}" type="slidenum">
              <a:rPr lang="en-US" smtClean="0"/>
              <a:pPr/>
              <a:t>2</a:t>
            </a:fld>
            <a:endParaRPr lang="en-US"/>
          </a:p>
        </p:txBody>
      </p:sp>
    </p:spTree>
    <p:extLst>
      <p:ext uri="{BB962C8B-B14F-4D97-AF65-F5344CB8AC3E}">
        <p14:creationId xmlns:p14="http://schemas.microsoft.com/office/powerpoint/2010/main" val="98117737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Garamond" pitchFamily="18" charset="0"/>
              </a:rPr>
              <a:t>According to AARP,  85% of men and women age 60+ report having at least one sexual experience (with another person) per week.</a:t>
            </a:r>
          </a:p>
        </p:txBody>
      </p:sp>
      <p:sp>
        <p:nvSpPr>
          <p:cNvPr id="4" name="Slide Number Placeholder 3"/>
          <p:cNvSpPr>
            <a:spLocks noGrp="1"/>
          </p:cNvSpPr>
          <p:nvPr>
            <p:ph type="sldNum" sz="quarter" idx="10"/>
          </p:nvPr>
        </p:nvSpPr>
        <p:spPr/>
        <p:txBody>
          <a:bodyPr/>
          <a:lstStyle/>
          <a:p>
            <a:fld id="{52B0140B-2767-4880-947D-EBFF8D68CC2B}" type="slidenum">
              <a:rPr lang="en-US" smtClean="0"/>
              <a:pPr/>
              <a:t>4</a:t>
            </a:fld>
            <a:endParaRPr lang="en-US"/>
          </a:p>
        </p:txBody>
      </p:sp>
    </p:spTree>
    <p:extLst>
      <p:ext uri="{BB962C8B-B14F-4D97-AF65-F5344CB8AC3E}">
        <p14:creationId xmlns:p14="http://schemas.microsoft.com/office/powerpoint/2010/main" val="197408024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Condom use isn't in vogue with those of a certain age because many equate condoms with avoiding pregnancy, and since getting pregnant isn't an issue--why use a condom? Sexually transmitted infections remain an issue even with older adults.</a:t>
            </a:r>
          </a:p>
          <a:p>
            <a:endParaRPr lang="en-US" sz="1200" dirty="0"/>
          </a:p>
          <a:p>
            <a:pPr marL="171450" indent="-171450">
              <a:buFont typeface="Arial" panose="020B0604020202020204" pitchFamily="34" charset="0"/>
              <a:buChar char="•"/>
            </a:pPr>
            <a:r>
              <a:rPr lang="en-US" sz="1200" dirty="0"/>
              <a:t>According to the CDC, the percentage of those 50 and older infected with HIV is increasing, accounting for about 20% of overall cases as of 2008.  According to the U.S. Centers for Disease Control and Prevention, there were 885 reported cases of syphilis in 45- to 64-year-olds in 2000; in 2010, there were more than 2,500. In 2000, there were 6,700 cases of chlamydia in this age group; the number ballooned to more than 19,000 by 2010.</a:t>
            </a:r>
          </a:p>
          <a:p>
            <a:pPr marL="171450" indent="-171450">
              <a:buFont typeface="Arial" panose="020B0604020202020204" pitchFamily="34" charset="0"/>
              <a:buChar char="•"/>
            </a:pPr>
            <a:r>
              <a:rPr lang="en-US" sz="1200" dirty="0"/>
              <a:t>According to the U.S. Centers for Disease Control and Prevention, there were 885 reported cases of syphilis in 45- to 64-year-olds in 2000; in 2010, there were more than 2,500.  In 2000, there were 6,700 cases of chlamydia in this age group; the number ballooned to more than 19,000 by 2010.</a:t>
            </a:r>
          </a:p>
          <a:p>
            <a:pPr marL="171450" indent="-171450">
              <a:buFont typeface="Arial" panose="020B0604020202020204" pitchFamily="34" charset="0"/>
              <a:buChar char="•"/>
            </a:pPr>
            <a:r>
              <a:rPr lang="en-US" sz="1200" dirty="0"/>
              <a:t>The numbers of  older people with HIV  has nearly doubled, and 15 percent of new diagnoses of HIV in the U.S. were in people age 50 and older in 2005, which is the most recent year that the CDC calculated the risk for this age group.</a:t>
            </a:r>
          </a:p>
        </p:txBody>
      </p:sp>
      <p:sp>
        <p:nvSpPr>
          <p:cNvPr id="4" name="Slide Number Placeholder 3"/>
          <p:cNvSpPr>
            <a:spLocks noGrp="1"/>
          </p:cNvSpPr>
          <p:nvPr>
            <p:ph type="sldNum" sz="quarter" idx="10"/>
          </p:nvPr>
        </p:nvSpPr>
        <p:spPr/>
        <p:txBody>
          <a:bodyPr/>
          <a:lstStyle/>
          <a:p>
            <a:fld id="{52B0140B-2767-4880-947D-EBFF8D68CC2B}" type="slidenum">
              <a:rPr lang="en-US" smtClean="0"/>
              <a:pPr/>
              <a:t>5</a:t>
            </a:fld>
            <a:endParaRPr lang="en-US"/>
          </a:p>
        </p:txBody>
      </p:sp>
    </p:spTree>
    <p:extLst>
      <p:ext uri="{BB962C8B-B14F-4D97-AF65-F5344CB8AC3E}">
        <p14:creationId xmlns:p14="http://schemas.microsoft.com/office/powerpoint/2010/main" val="116602376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National Council on Aging survey reports that among people age 60 and over who have regular intercourse, 74 percent of the men and 70 percent of the women find their sex lives more satisfying than when they were younger.</a:t>
            </a:r>
          </a:p>
        </p:txBody>
      </p:sp>
      <p:sp>
        <p:nvSpPr>
          <p:cNvPr id="4" name="Slide Number Placeholder 3"/>
          <p:cNvSpPr>
            <a:spLocks noGrp="1"/>
          </p:cNvSpPr>
          <p:nvPr>
            <p:ph type="sldNum" sz="quarter" idx="10"/>
          </p:nvPr>
        </p:nvSpPr>
        <p:spPr/>
        <p:txBody>
          <a:bodyPr/>
          <a:lstStyle/>
          <a:p>
            <a:fld id="{52B0140B-2767-4880-947D-EBFF8D68CC2B}" type="slidenum">
              <a:rPr lang="en-US" smtClean="0"/>
              <a:pPr/>
              <a:t>6</a:t>
            </a:fld>
            <a:endParaRPr lang="en-US"/>
          </a:p>
        </p:txBody>
      </p:sp>
    </p:spTree>
    <p:extLst>
      <p:ext uri="{BB962C8B-B14F-4D97-AF65-F5344CB8AC3E}">
        <p14:creationId xmlns:p14="http://schemas.microsoft.com/office/powerpoint/2010/main" val="327863621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Sexuality speaks to quality of life issues and needs to be addressed in caring for older adults</a:t>
            </a:r>
          </a:p>
        </p:txBody>
      </p:sp>
      <p:sp>
        <p:nvSpPr>
          <p:cNvPr id="4" name="Slide Number Placeholder 3"/>
          <p:cNvSpPr>
            <a:spLocks noGrp="1"/>
          </p:cNvSpPr>
          <p:nvPr>
            <p:ph type="sldNum" sz="quarter" idx="10"/>
          </p:nvPr>
        </p:nvSpPr>
        <p:spPr/>
        <p:txBody>
          <a:bodyPr/>
          <a:lstStyle/>
          <a:p>
            <a:fld id="{52B0140B-2767-4880-947D-EBFF8D68CC2B}" type="slidenum">
              <a:rPr lang="en-US" smtClean="0"/>
              <a:pPr/>
              <a:t>7</a:t>
            </a:fld>
            <a:endParaRPr lang="en-US"/>
          </a:p>
        </p:txBody>
      </p:sp>
    </p:spTree>
    <p:extLst>
      <p:ext uri="{BB962C8B-B14F-4D97-AF65-F5344CB8AC3E}">
        <p14:creationId xmlns:p14="http://schemas.microsoft.com/office/powerpoint/2010/main" val="20329519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Certain medications such as anti hypertensive medications and anti depressants can affect sexuality. As nurses we need to assess changes in sexuality the same as we would any medication side effect.</a:t>
            </a:r>
          </a:p>
        </p:txBody>
      </p:sp>
      <p:sp>
        <p:nvSpPr>
          <p:cNvPr id="4" name="Slide Number Placeholder 3"/>
          <p:cNvSpPr>
            <a:spLocks noGrp="1"/>
          </p:cNvSpPr>
          <p:nvPr>
            <p:ph type="sldNum" sz="quarter" idx="10"/>
          </p:nvPr>
        </p:nvSpPr>
        <p:spPr/>
        <p:txBody>
          <a:bodyPr/>
          <a:lstStyle/>
          <a:p>
            <a:fld id="{52B0140B-2767-4880-947D-EBFF8D68CC2B}" type="slidenum">
              <a:rPr lang="en-US" smtClean="0"/>
              <a:pPr/>
              <a:t>8</a:t>
            </a:fld>
            <a:endParaRPr lang="en-US"/>
          </a:p>
        </p:txBody>
      </p:sp>
    </p:spTree>
    <p:extLst>
      <p:ext uri="{BB962C8B-B14F-4D97-AF65-F5344CB8AC3E}">
        <p14:creationId xmlns:p14="http://schemas.microsoft.com/office/powerpoint/2010/main" val="332820161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Dementia can disinhibit behaviors. Dementia limits processing of information, long term and short term memory, judgment and reasoning. The degree in which this occurs is dependent on the degree of cognitive decline. There is generally limited control. As nurses caring for patients with dementia it is important to use behavioral and environmental cues as external supports to guide behaviors.</a:t>
            </a:r>
          </a:p>
        </p:txBody>
      </p:sp>
      <p:sp>
        <p:nvSpPr>
          <p:cNvPr id="4" name="Slide Number Placeholder 3"/>
          <p:cNvSpPr>
            <a:spLocks noGrp="1"/>
          </p:cNvSpPr>
          <p:nvPr>
            <p:ph type="sldNum" sz="quarter" idx="10"/>
          </p:nvPr>
        </p:nvSpPr>
        <p:spPr/>
        <p:txBody>
          <a:bodyPr/>
          <a:lstStyle/>
          <a:p>
            <a:fld id="{52B0140B-2767-4880-947D-EBFF8D68CC2B}" type="slidenum">
              <a:rPr lang="en-US" smtClean="0"/>
              <a:pPr/>
              <a:t>9</a:t>
            </a:fld>
            <a:endParaRPr lang="en-US"/>
          </a:p>
        </p:txBody>
      </p:sp>
    </p:spTree>
    <p:extLst>
      <p:ext uri="{BB962C8B-B14F-4D97-AF65-F5344CB8AC3E}">
        <p14:creationId xmlns:p14="http://schemas.microsoft.com/office/powerpoint/2010/main" val="169113648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0F7A93D0-6BCB-4429-A00A-AF922A1754F5}" type="datetimeFigureOut">
              <a:rPr lang="en-US" smtClean="0"/>
              <a:pPr/>
              <a:t>7/5/2023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192283471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F7A93D0-6BCB-4429-A00A-AF922A1754F5}" type="datetimeFigureOut">
              <a:rPr lang="en-US" smtClean="0"/>
              <a:pPr/>
              <a:t>7/5/2023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23931313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F7A93D0-6BCB-4429-A00A-AF922A1754F5}" type="datetimeFigureOut">
              <a:rPr lang="en-US" smtClean="0"/>
              <a:pPr/>
              <a:t>7/5/2023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98730218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0F7A93D0-6BCB-4429-A00A-AF922A1754F5}" type="datetimeFigureOut">
              <a:rPr lang="en-US" smtClean="0"/>
              <a:pPr/>
              <a:t>7/5/2023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36526058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0F7A93D0-6BCB-4429-A00A-AF922A1754F5}" type="datetimeFigureOut">
              <a:rPr lang="en-US" smtClean="0"/>
              <a:pPr/>
              <a:t>7/5/2023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375729481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0F7A93D0-6BCB-4429-A00A-AF922A1754F5}" type="datetimeFigureOut">
              <a:rPr lang="en-US" smtClean="0"/>
              <a:pPr/>
              <a:t>7/5/2023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65303611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F7A93D0-6BCB-4429-A00A-AF922A1754F5}" type="datetimeFigureOut">
              <a:rPr lang="en-US" smtClean="0"/>
              <a:pPr/>
              <a:t>7/5/2023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13256203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F7A93D0-6BCB-4429-A00A-AF922A1754F5}" type="datetimeFigureOut">
              <a:rPr lang="en-US" smtClean="0"/>
              <a:pPr/>
              <a:t>7/5/2023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331355233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F7A93D0-6BCB-4429-A00A-AF922A1754F5}" type="datetimeFigureOut">
              <a:rPr lang="en-US" smtClean="0"/>
              <a:pPr/>
              <a:t>7/5/2023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205964339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F7A93D0-6BCB-4429-A00A-AF922A1754F5}" type="datetimeFigureOut">
              <a:rPr lang="en-US" smtClean="0"/>
              <a:pPr/>
              <a:t>7/5/2023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117815845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F7A93D0-6BCB-4429-A00A-AF922A1754F5}" type="datetimeFigureOut">
              <a:rPr lang="en-US" smtClean="0"/>
              <a:pPr/>
              <a:t>7/5/2023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403291650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 preserve="1">
  <p:cSld name="Title and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Text Placeholder 2"/>
          <p:cNvSpPr>
            <a:spLocks noGrp="1"/>
          </p:cNvSpPr>
          <p:nvPr>
            <p:ph type="body"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F7A93D0-6BCB-4429-A00A-AF922A1754F5}" type="datetimeFigureOut">
              <a:rPr lang="en-US" smtClean="0"/>
              <a:pPr/>
              <a:t>7/5/2023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847C36-F5C5-45D6-A867-B01ED2739D14}" type="slidenum">
              <a:rPr lang="en-US" smtClean="0"/>
              <a:pPr/>
              <a:t>‹#›</a:t>
            </a:fld>
            <a:endParaRPr lang="en-US"/>
          </a:p>
        </p:txBody>
      </p:sp>
    </p:spTree>
    <p:extLst>
      <p:ext uri="{BB962C8B-B14F-4D97-AF65-F5344CB8AC3E}">
        <p14:creationId xmlns:p14="http://schemas.microsoft.com/office/powerpoint/2010/main" val="151364339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F7A93D0-6BCB-4429-A00A-AF922A1754F5}" type="datetimeFigureOut">
              <a:rPr lang="en-US" smtClean="0"/>
              <a:pPr/>
              <a:t>7/5/2023</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C847C36-F5C5-45D6-A867-B01ED2739D14}" type="slidenum">
              <a:rPr lang="en-US" smtClean="0"/>
              <a:pPr/>
              <a:t>‹#›</a:t>
            </a:fld>
            <a:endParaRPr lang="en-US"/>
          </a:p>
        </p:txBody>
      </p:sp>
    </p:spTree>
    <p:extLst>
      <p:ext uri="{BB962C8B-B14F-4D97-AF65-F5344CB8AC3E}">
        <p14:creationId xmlns:p14="http://schemas.microsoft.com/office/powerpoint/2010/main" val="427899828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tags" Target="../tags/tag4.xml"/><Relationship Id="rId7" Type="http://schemas.openxmlformats.org/officeDocument/2006/relationships/image" Target="../media/image1.emf"/><Relationship Id="rId2" Type="http://schemas.openxmlformats.org/officeDocument/2006/relationships/tags" Target="../tags/tag3.xml"/><Relationship Id="rId1" Type="http://schemas.openxmlformats.org/officeDocument/2006/relationships/tags" Target="../tags/tag2.xml"/><Relationship Id="rId6" Type="http://schemas.openxmlformats.org/officeDocument/2006/relationships/oleObject" Target="../embeddings/oleObject1.bin"/><Relationship Id="rId5" Type="http://schemas.openxmlformats.org/officeDocument/2006/relationships/notesSlide" Target="../notesSlides/notesSlide1.xml"/><Relationship Id="rId4"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tags" Target="../tags/tag7.xml"/><Relationship Id="rId7" Type="http://schemas.openxmlformats.org/officeDocument/2006/relationships/image" Target="../media/image3.emf"/><Relationship Id="rId2" Type="http://schemas.openxmlformats.org/officeDocument/2006/relationships/tags" Target="../tags/tag6.xml"/><Relationship Id="rId1" Type="http://schemas.openxmlformats.org/officeDocument/2006/relationships/tags" Target="../tags/tag5.xml"/><Relationship Id="rId6" Type="http://schemas.openxmlformats.org/officeDocument/2006/relationships/oleObject" Target="../embeddings/oleObject2.bin"/><Relationship Id="rId5" Type="http://schemas.openxmlformats.org/officeDocument/2006/relationships/notesSlide" Target="../notesSlides/notesSlide2.xml"/><Relationship Id="rId4"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3" Type="http://schemas.openxmlformats.org/officeDocument/2006/relationships/tags" Target="../tags/tag10.xml"/><Relationship Id="rId7" Type="http://schemas.openxmlformats.org/officeDocument/2006/relationships/image" Target="../media/image2.tiff"/><Relationship Id="rId2" Type="http://schemas.openxmlformats.org/officeDocument/2006/relationships/tags" Target="../tags/tag9.xml"/><Relationship Id="rId1" Type="http://schemas.openxmlformats.org/officeDocument/2006/relationships/tags" Target="../tags/tag8.xml"/><Relationship Id="rId6" Type="http://schemas.openxmlformats.org/officeDocument/2006/relationships/image" Target="../media/image4.emf"/><Relationship Id="rId5" Type="http://schemas.openxmlformats.org/officeDocument/2006/relationships/oleObject" Target="../embeddings/oleObject3.bin"/><Relationship Id="rId4"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tags" Target="../tags/tag13.xml"/><Relationship Id="rId7" Type="http://schemas.openxmlformats.org/officeDocument/2006/relationships/image" Target="../media/image5.emf"/><Relationship Id="rId2" Type="http://schemas.openxmlformats.org/officeDocument/2006/relationships/tags" Target="../tags/tag12.xml"/><Relationship Id="rId1" Type="http://schemas.openxmlformats.org/officeDocument/2006/relationships/tags" Target="../tags/tag11.xml"/><Relationship Id="rId6" Type="http://schemas.openxmlformats.org/officeDocument/2006/relationships/oleObject" Target="../embeddings/oleObject4.bin"/><Relationship Id="rId5" Type="http://schemas.openxmlformats.org/officeDocument/2006/relationships/notesSlide" Target="../notesSlides/notesSlide3.xml"/><Relationship Id="rId4"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12.xml"/><Relationship Id="rId7" Type="http://schemas.openxmlformats.org/officeDocument/2006/relationships/image" Target="../media/image2.tiff"/><Relationship Id="rId2" Type="http://schemas.openxmlformats.org/officeDocument/2006/relationships/tags" Target="../tags/tag15.xml"/><Relationship Id="rId1" Type="http://schemas.openxmlformats.org/officeDocument/2006/relationships/tags" Target="../tags/tag14.xml"/><Relationship Id="rId6" Type="http://schemas.openxmlformats.org/officeDocument/2006/relationships/image" Target="../media/image6.emf"/><Relationship Id="rId5" Type="http://schemas.openxmlformats.org/officeDocument/2006/relationships/oleObject" Target="../embeddings/oleObject5.bin"/><Relationship Id="rId4" Type="http://schemas.openxmlformats.org/officeDocument/2006/relationships/notesSlide" Target="../notesSlides/notesSlide4.xml"/></Relationships>
</file>

<file path=ppt/slides/_rels/slide6.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slideLayout" Target="../slideLayouts/slideLayout12.xml"/><Relationship Id="rId7" Type="http://schemas.openxmlformats.org/officeDocument/2006/relationships/image" Target="../media/image8.png"/><Relationship Id="rId2" Type="http://schemas.openxmlformats.org/officeDocument/2006/relationships/tags" Target="../tags/tag17.xml"/><Relationship Id="rId1" Type="http://schemas.openxmlformats.org/officeDocument/2006/relationships/tags" Target="../tags/tag16.xml"/><Relationship Id="rId6" Type="http://schemas.openxmlformats.org/officeDocument/2006/relationships/image" Target="../media/image7.emf"/><Relationship Id="rId5" Type="http://schemas.openxmlformats.org/officeDocument/2006/relationships/oleObject" Target="../embeddings/oleObject6.bin"/><Relationship Id="rId4" Type="http://schemas.openxmlformats.org/officeDocument/2006/relationships/notesSlide" Target="../notesSlides/notesSlide5.xml"/></Relationships>
</file>

<file path=ppt/slides/_rels/slide7.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tags" Target="../tags/tag20.xml"/><Relationship Id="rId7" Type="http://schemas.openxmlformats.org/officeDocument/2006/relationships/image" Target="../media/image9.emf"/><Relationship Id="rId2" Type="http://schemas.openxmlformats.org/officeDocument/2006/relationships/tags" Target="../tags/tag19.xml"/><Relationship Id="rId1" Type="http://schemas.openxmlformats.org/officeDocument/2006/relationships/tags" Target="../tags/tag18.xml"/><Relationship Id="rId6" Type="http://schemas.openxmlformats.org/officeDocument/2006/relationships/oleObject" Target="../embeddings/oleObject7.bin"/><Relationship Id="rId5" Type="http://schemas.openxmlformats.org/officeDocument/2006/relationships/notesSlide" Target="../notesSlides/notesSlide6.xml"/><Relationship Id="rId4"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tags" Target="../tags/tag23.xml"/><Relationship Id="rId7" Type="http://schemas.openxmlformats.org/officeDocument/2006/relationships/image" Target="../media/image10.emf"/><Relationship Id="rId2" Type="http://schemas.openxmlformats.org/officeDocument/2006/relationships/tags" Target="../tags/tag22.xml"/><Relationship Id="rId1" Type="http://schemas.openxmlformats.org/officeDocument/2006/relationships/tags" Target="../tags/tag21.xml"/><Relationship Id="rId6" Type="http://schemas.openxmlformats.org/officeDocument/2006/relationships/oleObject" Target="../embeddings/oleObject8.bin"/><Relationship Id="rId5" Type="http://schemas.openxmlformats.org/officeDocument/2006/relationships/notesSlide" Target="../notesSlides/notesSlide7.xml"/><Relationship Id="rId4"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8" Type="http://schemas.openxmlformats.org/officeDocument/2006/relationships/image" Target="../media/image2.tiff"/><Relationship Id="rId3" Type="http://schemas.openxmlformats.org/officeDocument/2006/relationships/tags" Target="../tags/tag26.xml"/><Relationship Id="rId7" Type="http://schemas.openxmlformats.org/officeDocument/2006/relationships/image" Target="../media/image11.emf"/><Relationship Id="rId2" Type="http://schemas.openxmlformats.org/officeDocument/2006/relationships/tags" Target="../tags/tag25.xml"/><Relationship Id="rId1" Type="http://schemas.openxmlformats.org/officeDocument/2006/relationships/tags" Target="../tags/tag24.xml"/><Relationship Id="rId6" Type="http://schemas.openxmlformats.org/officeDocument/2006/relationships/oleObject" Target="../embeddings/oleObject9.bin"/><Relationship Id="rId5" Type="http://schemas.openxmlformats.org/officeDocument/2006/relationships/notesSlide" Target="../notesSlides/notesSlide8.xml"/><Relationship Id="rId4"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481149" y="1752600"/>
            <a:ext cx="8229600" cy="1143000"/>
          </a:xfrm>
        </p:spPr>
        <p:txBody>
          <a:bodyPr>
            <a:normAutofit fontScale="90000"/>
          </a:bodyPr>
          <a:lstStyle/>
          <a:p>
            <a:r>
              <a:rPr lang="en-US" dirty="0">
                <a:latin typeface="Garamond" pitchFamily="18" charset="0"/>
              </a:rPr>
              <a:t>Older adults should not have sex</a:t>
            </a:r>
            <a:br>
              <a:rPr lang="en-US" dirty="0">
                <a:latin typeface="Garamond" pitchFamily="18" charset="0"/>
              </a:rPr>
            </a:br>
            <a:endParaRPr lang="en-US" dirty="0">
              <a:latin typeface="Garamond" pitchFamily="18" charset="0"/>
            </a:endParaRPr>
          </a:p>
        </p:txBody>
      </p:sp>
      <p:sp>
        <p:nvSpPr>
          <p:cNvPr id="3" name="TPAnswers"/>
          <p:cNvSpPr>
            <a:spLocks noGrp="1"/>
          </p:cNvSpPr>
          <p:nvPr>
            <p:ph type="body" idx="1"/>
            <p:custDataLst>
              <p:tags r:id="rId2"/>
            </p:custDataLst>
          </p:nvPr>
        </p:nvSpPr>
        <p:spPr>
          <a:xfrm>
            <a:off x="1066800" y="2743200"/>
            <a:ext cx="4114800" cy="4114800"/>
          </a:xfrm>
        </p:spPr>
        <p:txBody>
          <a:bodyPr/>
          <a:lstStyle/>
          <a:p>
            <a:pPr marL="514350" indent="-514350">
              <a:buFont typeface="Arial" pitchFamily="34" charset="0"/>
              <a:buAutoNum type="alphaUcPeriod"/>
            </a:pPr>
            <a:r>
              <a:rPr lang="en-US" dirty="0">
                <a:latin typeface="Garamond" pitchFamily="18" charset="0"/>
              </a:rPr>
              <a:t>Yes</a:t>
            </a:r>
          </a:p>
          <a:p>
            <a:pPr marL="514350" indent="-514350">
              <a:buFont typeface="Arial" pitchFamily="34" charset="0"/>
              <a:buAutoNum type="alphaUcPeriod"/>
            </a:pPr>
            <a:r>
              <a:rPr lang="en-US" dirty="0">
                <a:latin typeface="Garamond" pitchFamily="18" charset="0"/>
              </a:rPr>
              <a:t>No</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2828853863"/>
              </p:ext>
            </p:extLst>
          </p:nvPr>
        </p:nvGraphicFramePr>
        <p:xfrm>
          <a:off x="3937136" y="1714500"/>
          <a:ext cx="4572000" cy="5143500"/>
        </p:xfrm>
        <a:graphic>
          <a:graphicData uri="http://schemas.openxmlformats.org/presentationml/2006/ole">
            <mc:AlternateContent xmlns:mc="http://schemas.openxmlformats.org/markup-compatibility/2006">
              <mc:Choice xmlns:v="urn:schemas-microsoft-com:vml" Requires="v">
                <p:oleObj name="Chart" r:id="rId6" imgW="4572039" imgH="5143616" progId="MSGraph.Chart.8">
                  <p:embed followColorScheme="full"/>
                </p:oleObj>
              </mc:Choice>
              <mc:Fallback>
                <p:oleObj name="Chart" r:id="rId6" imgW="4572039" imgH="5143616" progId="MSGraph.Chart.8">
                  <p:embed followColorScheme="full"/>
                  <p:pic>
                    <p:nvPicPr>
                      <p:cNvPr id="4" name="TPChar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937136" y="17145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1084FC34-0BB0-D948-ABDB-E1C0E2C880F1}"/>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20F04745-A1F0-E145-AF25-6C867639C660}"/>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0B43E841-337B-7C40-8D59-231B68A1104C}"/>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13D8B778-E4C9-964E-AD9B-EB2E4C50377E}"/>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4812280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PAnswers"/>
          <p:cNvSpPr>
            <a:spLocks noGrp="1"/>
          </p:cNvSpPr>
          <p:nvPr>
            <p:ph type="body" idx="1"/>
            <p:custDataLst>
              <p:tags r:id="rId2"/>
            </p:custDataLst>
          </p:nvPr>
        </p:nvSpPr>
        <p:spPr>
          <a:xfrm>
            <a:off x="518160" y="3429000"/>
            <a:ext cx="4114800" cy="4525963"/>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2650905133"/>
              </p:ext>
            </p:extLst>
          </p:nvPr>
        </p:nvGraphicFramePr>
        <p:xfrm>
          <a:off x="3293564" y="2115064"/>
          <a:ext cx="4572000" cy="5143500"/>
        </p:xfrm>
        <a:graphic>
          <a:graphicData uri="http://schemas.openxmlformats.org/presentationml/2006/ole">
            <mc:AlternateContent xmlns:mc="http://schemas.openxmlformats.org/markup-compatibility/2006">
              <mc:Choice xmlns:v="urn:schemas-microsoft-com:vml" Requires="v">
                <p:oleObj name="Chart" r:id="rId6" imgW="4572039" imgH="5143616" progId="MSGraph.Chart.8">
                  <p:embed followColorScheme="full"/>
                </p:oleObj>
              </mc:Choice>
              <mc:Fallback>
                <p:oleObj name="Chart" r:id="rId6" imgW="4572039" imgH="5143616" progId="MSGraph.Chart.8">
                  <p:embed followColorScheme="full"/>
                  <p:pic>
                    <p:nvPicPr>
                      <p:cNvPr id="4" name="TPChar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293564" y="2115064"/>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8" name="TPQuestion"/>
          <p:cNvSpPr>
            <a:spLocks noGrp="1"/>
          </p:cNvSpPr>
          <p:nvPr>
            <p:ph type="title"/>
          </p:nvPr>
        </p:nvSpPr>
        <p:spPr>
          <a:xfrm>
            <a:off x="500743" y="1945095"/>
            <a:ext cx="8229600" cy="1864905"/>
          </a:xfrm>
        </p:spPr>
        <p:txBody>
          <a:bodyPr>
            <a:normAutofit fontScale="90000"/>
          </a:bodyPr>
          <a:lstStyle/>
          <a:p>
            <a:r>
              <a:rPr lang="en-US" dirty="0">
                <a:latin typeface="Garamond" pitchFamily="18" charset="0"/>
              </a:rPr>
              <a:t>The physical changes that occur with old age make it difficult for older Adults to have sex</a:t>
            </a:r>
            <a:br>
              <a:rPr lang="en-US" dirty="0"/>
            </a:br>
            <a:endParaRPr lang="en-US" dirty="0"/>
          </a:p>
        </p:txBody>
      </p:sp>
      <p:grpSp>
        <p:nvGrpSpPr>
          <p:cNvPr id="12" name="Group 11">
            <a:extLst>
              <a:ext uri="{FF2B5EF4-FFF2-40B4-BE49-F238E27FC236}">
                <a16:creationId xmlns:a16="http://schemas.microsoft.com/office/drawing/2014/main" id="{ACFF7D4A-5586-7645-A609-2611662E38BA}"/>
              </a:ext>
            </a:extLst>
          </p:cNvPr>
          <p:cNvGrpSpPr/>
          <p:nvPr/>
        </p:nvGrpSpPr>
        <p:grpSpPr>
          <a:xfrm>
            <a:off x="0" y="329792"/>
            <a:ext cx="9144007" cy="1156185"/>
            <a:chOff x="0" y="329792"/>
            <a:chExt cx="9144007" cy="1156185"/>
          </a:xfrm>
        </p:grpSpPr>
        <p:pic>
          <p:nvPicPr>
            <p:cNvPr id="13" name="Picture 12">
              <a:extLst>
                <a:ext uri="{FF2B5EF4-FFF2-40B4-BE49-F238E27FC236}">
                  <a16:creationId xmlns:a16="http://schemas.microsoft.com/office/drawing/2014/main" id="{F039A2F5-13B8-CA48-AD3C-4AB0408B5CEF}"/>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4" name="Rectangle 13">
              <a:extLst>
                <a:ext uri="{FF2B5EF4-FFF2-40B4-BE49-F238E27FC236}">
                  <a16:creationId xmlns:a16="http://schemas.microsoft.com/office/drawing/2014/main" id="{82A95DF1-F50F-6646-89B9-DCF18D99F1FF}"/>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5" name="Rectangle 14">
              <a:extLst>
                <a:ext uri="{FF2B5EF4-FFF2-40B4-BE49-F238E27FC236}">
                  <a16:creationId xmlns:a16="http://schemas.microsoft.com/office/drawing/2014/main" id="{6DC9FC07-9C38-724C-BA4F-291A4C820D85}"/>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42875891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457200" y="1600200"/>
            <a:ext cx="8229600" cy="1143000"/>
          </a:xfrm>
        </p:spPr>
        <p:txBody>
          <a:bodyPr>
            <a:normAutofit fontScale="90000"/>
          </a:bodyPr>
          <a:lstStyle/>
          <a:p>
            <a:r>
              <a:rPr lang="en-US" dirty="0">
                <a:latin typeface="Garamond" pitchFamily="18" charset="0"/>
              </a:rPr>
              <a:t>When I think about assessing the sexuality of my older adult patients I:</a:t>
            </a:r>
          </a:p>
        </p:txBody>
      </p:sp>
      <p:sp>
        <p:nvSpPr>
          <p:cNvPr id="3" name="TPAnswers"/>
          <p:cNvSpPr>
            <a:spLocks noGrp="1"/>
          </p:cNvSpPr>
          <p:nvPr>
            <p:ph type="body" idx="1"/>
            <p:custDataLst>
              <p:tags r:id="rId2"/>
            </p:custDataLst>
          </p:nvPr>
        </p:nvSpPr>
        <p:spPr>
          <a:xfrm>
            <a:off x="152400" y="2743200"/>
            <a:ext cx="6019800" cy="4114800"/>
          </a:xfrm>
        </p:spPr>
        <p:txBody>
          <a:bodyPr>
            <a:normAutofit/>
          </a:bodyPr>
          <a:lstStyle/>
          <a:p>
            <a:pPr marL="514350" indent="-514350">
              <a:buFont typeface="+mj-lt"/>
              <a:buAutoNum type="alphaUcPeriod"/>
            </a:pPr>
            <a:r>
              <a:rPr lang="en-US" dirty="0">
                <a:latin typeface="Garamond" pitchFamily="18" charset="0"/>
              </a:rPr>
              <a:t>Avoid the topic at all costs</a:t>
            </a:r>
          </a:p>
          <a:p>
            <a:pPr marL="514350" indent="-514350">
              <a:buFont typeface="+mj-lt"/>
              <a:buAutoNum type="alphaUcPeriod"/>
            </a:pPr>
            <a:r>
              <a:rPr lang="en-US" dirty="0">
                <a:latin typeface="Garamond" pitchFamily="18" charset="0"/>
              </a:rPr>
              <a:t>Can’t even say the word sex in their presence</a:t>
            </a:r>
          </a:p>
          <a:p>
            <a:pPr marL="514350" indent="-514350">
              <a:buFont typeface="+mj-lt"/>
              <a:buAutoNum type="alphaUcPeriod"/>
            </a:pPr>
            <a:r>
              <a:rPr lang="en-US" dirty="0">
                <a:latin typeface="Garamond" pitchFamily="18" charset="0"/>
              </a:rPr>
              <a:t>Just dive right in and ask away</a:t>
            </a:r>
          </a:p>
          <a:p>
            <a:pPr marL="514350" indent="-514350">
              <a:buFont typeface="+mj-lt"/>
              <a:buAutoNum type="alphaUcPeriod"/>
            </a:pPr>
            <a:r>
              <a:rPr lang="en-US" dirty="0">
                <a:latin typeface="Garamond" pitchFamily="18" charset="0"/>
              </a:rPr>
              <a:t>Would feel more        comfortable if I had a set of questions to ask</a:t>
            </a:r>
            <a:r>
              <a:rPr lang="en-US" dirty="0"/>
              <a:t>  </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894079659"/>
              </p:ext>
            </p:extLst>
          </p:nvPr>
        </p:nvGraphicFramePr>
        <p:xfrm>
          <a:off x="4508500" y="1600200"/>
          <a:ext cx="4572000" cy="5143500"/>
        </p:xfrm>
        <a:graphic>
          <a:graphicData uri="http://schemas.openxmlformats.org/presentationml/2006/ole">
            <mc:AlternateContent xmlns:mc="http://schemas.openxmlformats.org/markup-compatibility/2006">
              <mc:Choice xmlns:v="urn:schemas-microsoft-com:vml" Requires="v">
                <p:oleObj name="Chart" r:id="rId5" imgW="4572039" imgH="5143616" progId="MSGraph.Chart.8">
                  <p:embed followColorScheme="full"/>
                </p:oleObj>
              </mc:Choice>
              <mc:Fallback>
                <p:oleObj name="Chart" r:id="rId5" imgW="4572039" imgH="5143616" progId="MSGraph.Chart.8">
                  <p:embed followColorScheme="full"/>
                  <p:pic>
                    <p:nvPicPr>
                      <p:cNvPr id="4" name="TPChart"/>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08500" y="16002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518D7053-3C70-5341-93DA-53978C5BFDE3}"/>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B523FE47-E49D-5C43-9E0E-B24AEC664A89}"/>
                </a:ext>
              </a:extLst>
            </p:cNvPr>
            <p:cNvPicPr>
              <a:picLocks noChangeAspect="1"/>
            </p:cNvPicPr>
            <p:nvPr/>
          </p:nvPicPr>
          <p:blipFill>
            <a:blip r:embed="rId7"/>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9F36FD88-0CCF-1749-8F67-BA30A39EBF87}"/>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72AE7C81-04FD-4845-BA53-BEE4E9A77FF6}"/>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25351034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457200" y="2057400"/>
            <a:ext cx="8229600" cy="1143000"/>
          </a:xfrm>
        </p:spPr>
        <p:txBody>
          <a:bodyPr>
            <a:normAutofit fontScale="90000"/>
          </a:bodyPr>
          <a:lstStyle/>
          <a:p>
            <a:r>
              <a:rPr lang="en-US" dirty="0">
                <a:latin typeface="Garamond" pitchFamily="18" charset="0"/>
              </a:rPr>
              <a:t>Older Adults have little interest in sex at this stage of their lives</a:t>
            </a:r>
            <a:br>
              <a:rPr lang="en-US" dirty="0"/>
            </a:br>
            <a:endParaRPr lang="en-US" dirty="0"/>
          </a:p>
        </p:txBody>
      </p:sp>
      <p:sp>
        <p:nvSpPr>
          <p:cNvPr id="3" name="TPAnswers"/>
          <p:cNvSpPr>
            <a:spLocks noGrp="1"/>
          </p:cNvSpPr>
          <p:nvPr>
            <p:ph type="body" idx="1"/>
            <p:custDataLst>
              <p:tags r:id="rId2"/>
            </p:custDataLst>
          </p:nvPr>
        </p:nvSpPr>
        <p:spPr>
          <a:xfrm>
            <a:off x="481149" y="3657600"/>
            <a:ext cx="4114800" cy="4525963"/>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1771198627"/>
              </p:ext>
            </p:extLst>
          </p:nvPr>
        </p:nvGraphicFramePr>
        <p:xfrm>
          <a:off x="3271792" y="2057400"/>
          <a:ext cx="4572000" cy="5143500"/>
        </p:xfrm>
        <a:graphic>
          <a:graphicData uri="http://schemas.openxmlformats.org/presentationml/2006/ole">
            <mc:AlternateContent xmlns:mc="http://schemas.openxmlformats.org/markup-compatibility/2006">
              <mc:Choice xmlns:v="urn:schemas-microsoft-com:vml" Requires="v">
                <p:oleObj name="Chart" r:id="rId6" imgW="4572039" imgH="5143616" progId="MSGraph.Chart.8">
                  <p:embed followColorScheme="full"/>
                </p:oleObj>
              </mc:Choice>
              <mc:Fallback>
                <p:oleObj name="Chart" r:id="rId6" imgW="4572039" imgH="5143616" progId="MSGraph.Chart.8">
                  <p:embed followColorScheme="full"/>
                  <p:pic>
                    <p:nvPicPr>
                      <p:cNvPr id="4" name="TPChar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271792" y="20574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8D970277-E2EE-E04B-B2AF-624B64C2162B}"/>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46BC4B8A-E9B0-DC41-B9EB-48FB3B618A96}"/>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1D6BA15F-04A1-184B-9AC8-0DC025239A28}"/>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5797F6AB-A000-7F4F-918E-F6FC5EBFF779}"/>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25450737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304800" y="1828800"/>
            <a:ext cx="8229600" cy="1143000"/>
          </a:xfrm>
        </p:spPr>
        <p:txBody>
          <a:bodyPr>
            <a:normAutofit fontScale="90000"/>
          </a:bodyPr>
          <a:lstStyle/>
          <a:p>
            <a:r>
              <a:rPr lang="en-US" dirty="0"/>
              <a:t>	</a:t>
            </a:r>
            <a:r>
              <a:rPr lang="en-US" dirty="0">
                <a:latin typeface="Garamond" pitchFamily="18" charset="0"/>
              </a:rPr>
              <a:t>Sexually transmitted diseases are an increasing concern for older adults</a:t>
            </a:r>
          </a:p>
        </p:txBody>
      </p:sp>
      <p:sp>
        <p:nvSpPr>
          <p:cNvPr id="3" name="TPAnswers"/>
          <p:cNvSpPr>
            <a:spLocks noGrp="1"/>
          </p:cNvSpPr>
          <p:nvPr>
            <p:ph type="body" idx="1"/>
          </p:nvPr>
        </p:nvSpPr>
        <p:spPr>
          <a:xfrm>
            <a:off x="381000" y="3137232"/>
            <a:ext cx="4114800" cy="4131931"/>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2"/>
            </p:custDataLst>
            <p:extLst>
              <p:ext uri="{D42A27DB-BD31-4B8C-83A1-F6EECF244321}">
                <p14:modId xmlns:p14="http://schemas.microsoft.com/office/powerpoint/2010/main" val="459386101"/>
              </p:ext>
            </p:extLst>
          </p:nvPr>
        </p:nvGraphicFramePr>
        <p:xfrm>
          <a:off x="4572000" y="1714500"/>
          <a:ext cx="4572000" cy="5143500"/>
        </p:xfrm>
        <a:graphic>
          <a:graphicData uri="http://schemas.openxmlformats.org/presentationml/2006/ole">
            <mc:AlternateContent xmlns:mc="http://schemas.openxmlformats.org/markup-compatibility/2006">
              <mc:Choice xmlns:v="urn:schemas-microsoft-com:vml" Requires="v">
                <p:oleObj name="Chart" r:id="rId5" imgW="4572039" imgH="5143616" progId="MSGraph.Chart.8">
                  <p:embed followColorScheme="full"/>
                </p:oleObj>
              </mc:Choice>
              <mc:Fallback>
                <p:oleObj name="Chart" r:id="rId5" imgW="4572039" imgH="5143616" progId="MSGraph.Chart.8">
                  <p:embed followColorScheme="full"/>
                  <p:pic>
                    <p:nvPicPr>
                      <p:cNvPr id="4" name="TPChart"/>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72000" y="17145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FCD1DFB8-47F9-BF4F-96DF-DAABD82DD877}"/>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13A89804-AEBE-AA45-8DDA-98172C971838}"/>
                </a:ext>
              </a:extLst>
            </p:cNvPr>
            <p:cNvPicPr>
              <a:picLocks noChangeAspect="1"/>
            </p:cNvPicPr>
            <p:nvPr/>
          </p:nvPicPr>
          <p:blipFill>
            <a:blip r:embed="rId7"/>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A2D50F50-162C-994E-AC1B-4E6B158AA794}"/>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E22A770E-0DEA-EA41-AC47-BA5761C34CB4}"/>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11795154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426720" y="1981200"/>
            <a:ext cx="8229600" cy="1143000"/>
          </a:xfrm>
        </p:spPr>
        <p:txBody>
          <a:bodyPr>
            <a:normAutofit fontScale="90000"/>
          </a:bodyPr>
          <a:lstStyle/>
          <a:p>
            <a:r>
              <a:rPr lang="en-US" dirty="0"/>
              <a:t>	</a:t>
            </a:r>
            <a:r>
              <a:rPr lang="en-US" dirty="0">
                <a:latin typeface="Garamond" pitchFamily="18" charset="0"/>
              </a:rPr>
              <a:t>Woman are less likely than men to be sexually active as older adults</a:t>
            </a:r>
          </a:p>
        </p:txBody>
      </p:sp>
      <p:sp>
        <p:nvSpPr>
          <p:cNvPr id="3" name="TPAnswers"/>
          <p:cNvSpPr>
            <a:spLocks noGrp="1"/>
          </p:cNvSpPr>
          <p:nvPr>
            <p:ph type="body" idx="1"/>
          </p:nvPr>
        </p:nvSpPr>
        <p:spPr>
          <a:xfrm>
            <a:off x="304800" y="3581400"/>
            <a:ext cx="4114800" cy="4525963"/>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2"/>
            </p:custDataLst>
            <p:extLst>
              <p:ext uri="{D42A27DB-BD31-4B8C-83A1-F6EECF244321}">
                <p14:modId xmlns:p14="http://schemas.microsoft.com/office/powerpoint/2010/main" val="2411679259"/>
              </p:ext>
            </p:extLst>
          </p:nvPr>
        </p:nvGraphicFramePr>
        <p:xfrm>
          <a:off x="3962400" y="1714500"/>
          <a:ext cx="4572000" cy="5143500"/>
        </p:xfrm>
        <a:graphic>
          <a:graphicData uri="http://schemas.openxmlformats.org/presentationml/2006/ole">
            <mc:AlternateContent xmlns:mc="http://schemas.openxmlformats.org/markup-compatibility/2006">
              <mc:Choice xmlns:v="urn:schemas-microsoft-com:vml" Requires="v">
                <p:oleObj name="Chart" r:id="rId5" imgW="4572039" imgH="5143616" progId="MSGraph.Chart.8">
                  <p:embed followColorScheme="full"/>
                </p:oleObj>
              </mc:Choice>
              <mc:Fallback>
                <p:oleObj name="Chart" r:id="rId5" imgW="4572039" imgH="5143616" progId="MSGraph.Chart.8">
                  <p:embed followColorScheme="full"/>
                  <p:pic>
                    <p:nvPicPr>
                      <p:cNvPr id="4" name="TPChart"/>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962400" y="17145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pic>
        <p:nvPicPr>
          <p:cNvPr id="7172" name="Picture 4"/>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7543800" y="6200956"/>
            <a:ext cx="1317625" cy="6699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11" name="Group 10">
            <a:extLst>
              <a:ext uri="{FF2B5EF4-FFF2-40B4-BE49-F238E27FC236}">
                <a16:creationId xmlns:a16="http://schemas.microsoft.com/office/drawing/2014/main" id="{04A616B0-A3CF-DE4C-9E95-775CADE8795B}"/>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9E2F75E8-CFFC-6048-BDBA-BC824E032DE4}"/>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3D5DC991-E1AC-ED4F-805B-77006BBA4A8E}"/>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85C38813-1A3F-F445-9DA4-6E382C39B2F4}"/>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19816993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457200" y="1695087"/>
            <a:ext cx="8229600" cy="1143000"/>
          </a:xfrm>
        </p:spPr>
        <p:txBody>
          <a:bodyPr>
            <a:normAutofit fontScale="90000"/>
          </a:bodyPr>
          <a:lstStyle/>
          <a:p>
            <a:r>
              <a:rPr lang="en-US" dirty="0"/>
              <a:t>	</a:t>
            </a:r>
            <a:r>
              <a:rPr lang="en-US" dirty="0">
                <a:latin typeface="Garamond" pitchFamily="18" charset="0"/>
              </a:rPr>
              <a:t>Sexuality is a low priority in terms of assessments with older adults</a:t>
            </a:r>
          </a:p>
        </p:txBody>
      </p:sp>
      <p:sp>
        <p:nvSpPr>
          <p:cNvPr id="3" name="TPAnswers"/>
          <p:cNvSpPr>
            <a:spLocks noGrp="1"/>
          </p:cNvSpPr>
          <p:nvPr>
            <p:ph type="body" idx="1"/>
            <p:custDataLst>
              <p:tags r:id="rId2"/>
            </p:custDataLst>
          </p:nvPr>
        </p:nvSpPr>
        <p:spPr>
          <a:xfrm>
            <a:off x="457200" y="3124200"/>
            <a:ext cx="4114800" cy="4525963"/>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3118647781"/>
              </p:ext>
            </p:extLst>
          </p:nvPr>
        </p:nvGraphicFramePr>
        <p:xfrm>
          <a:off x="4572000" y="1600200"/>
          <a:ext cx="4572000" cy="5143500"/>
        </p:xfrm>
        <a:graphic>
          <a:graphicData uri="http://schemas.openxmlformats.org/presentationml/2006/ole">
            <mc:AlternateContent xmlns:mc="http://schemas.openxmlformats.org/markup-compatibility/2006">
              <mc:Choice xmlns:v="urn:schemas-microsoft-com:vml" Requires="v">
                <p:oleObj name="Chart" r:id="rId6" imgW="4572039" imgH="5143616" progId="MSGraph.Chart.8">
                  <p:embed followColorScheme="full"/>
                </p:oleObj>
              </mc:Choice>
              <mc:Fallback>
                <p:oleObj name="Chart" r:id="rId6" imgW="4572039" imgH="5143616" progId="MSGraph.Chart.8">
                  <p:embed followColorScheme="full"/>
                  <p:pic>
                    <p:nvPicPr>
                      <p:cNvPr id="4" name="TPChar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572000" y="16002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1363278A-0B5E-F349-98E3-3733B43DE2AF}"/>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3EAD75DE-4A48-F342-8590-E5A8038FAFAE}"/>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17C099A9-0279-8C45-AC30-4BCE28DDDA6A}"/>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64CF533D-F597-7248-80D7-1B5E906374D7}"/>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31246783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457200" y="1828800"/>
            <a:ext cx="8229600" cy="1143000"/>
          </a:xfrm>
        </p:spPr>
        <p:txBody>
          <a:bodyPr>
            <a:normAutofit fontScale="90000"/>
          </a:bodyPr>
          <a:lstStyle/>
          <a:p>
            <a:r>
              <a:rPr lang="en-US" dirty="0"/>
              <a:t>	</a:t>
            </a:r>
            <a:r>
              <a:rPr lang="en-US" dirty="0">
                <a:latin typeface="Garamond" pitchFamily="18" charset="0"/>
              </a:rPr>
              <a:t>Medications can affect the sexuality of older adults</a:t>
            </a:r>
          </a:p>
        </p:txBody>
      </p:sp>
      <p:sp>
        <p:nvSpPr>
          <p:cNvPr id="3" name="TPAnswers"/>
          <p:cNvSpPr>
            <a:spLocks noGrp="1"/>
          </p:cNvSpPr>
          <p:nvPr>
            <p:ph type="body" idx="1"/>
            <p:custDataLst>
              <p:tags r:id="rId2"/>
            </p:custDataLst>
          </p:nvPr>
        </p:nvSpPr>
        <p:spPr>
          <a:xfrm>
            <a:off x="457200" y="3680618"/>
            <a:ext cx="4114800" cy="4525963"/>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2654956366"/>
              </p:ext>
            </p:extLst>
          </p:nvPr>
        </p:nvGraphicFramePr>
        <p:xfrm>
          <a:off x="3352800" y="1295400"/>
          <a:ext cx="4572000" cy="5143500"/>
        </p:xfrm>
        <a:graphic>
          <a:graphicData uri="http://schemas.openxmlformats.org/presentationml/2006/ole">
            <mc:AlternateContent xmlns:mc="http://schemas.openxmlformats.org/markup-compatibility/2006">
              <mc:Choice xmlns:v="urn:schemas-microsoft-com:vml" Requires="v">
                <p:oleObj name="Chart" r:id="rId6" imgW="4572039" imgH="5143616" progId="MSGraph.Chart.8">
                  <p:embed followColorScheme="full"/>
                </p:oleObj>
              </mc:Choice>
              <mc:Fallback>
                <p:oleObj name="Chart" r:id="rId6" imgW="4572039" imgH="5143616" progId="MSGraph.Chart.8">
                  <p:embed followColorScheme="full"/>
                  <p:pic>
                    <p:nvPicPr>
                      <p:cNvPr id="4" name="TPChar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352800" y="1295400"/>
                        <a:ext cx="4572000" cy="51435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24327E4F-C17A-F04B-AC68-B3F2D6806770}"/>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07B3AF87-68E4-4F47-B866-DA51798EA229}"/>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316584EA-0207-A542-906C-DF773B8266D5}"/>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67A116B4-64E6-C240-9E75-340B577B9C4D}"/>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13271163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PQuestion"/>
          <p:cNvSpPr>
            <a:spLocks noGrp="1"/>
          </p:cNvSpPr>
          <p:nvPr>
            <p:ph type="title"/>
          </p:nvPr>
        </p:nvSpPr>
        <p:spPr>
          <a:xfrm>
            <a:off x="533400" y="1828800"/>
            <a:ext cx="8229600" cy="1143000"/>
          </a:xfrm>
        </p:spPr>
        <p:txBody>
          <a:bodyPr>
            <a:normAutofit fontScale="90000"/>
          </a:bodyPr>
          <a:lstStyle/>
          <a:p>
            <a:r>
              <a:rPr lang="en-US" dirty="0">
                <a:latin typeface="Garamond" pitchFamily="18" charset="0"/>
              </a:rPr>
              <a:t>Older adults with dementia who act out sexually have control of their behavior</a:t>
            </a:r>
          </a:p>
        </p:txBody>
      </p:sp>
      <p:sp>
        <p:nvSpPr>
          <p:cNvPr id="3" name="TPAnswers"/>
          <p:cNvSpPr>
            <a:spLocks noGrp="1"/>
          </p:cNvSpPr>
          <p:nvPr>
            <p:ph type="body" idx="1"/>
            <p:custDataLst>
              <p:tags r:id="rId2"/>
            </p:custDataLst>
          </p:nvPr>
        </p:nvSpPr>
        <p:spPr>
          <a:xfrm>
            <a:off x="381000" y="3562848"/>
            <a:ext cx="4114800" cy="4087315"/>
          </a:xfrm>
        </p:spPr>
        <p:txBody>
          <a:bodyPr/>
          <a:lstStyle/>
          <a:p>
            <a:pPr marL="514350" indent="-514350">
              <a:buFont typeface="Arial" pitchFamily="34" charset="0"/>
              <a:buAutoNum type="alphaUcPeriod"/>
            </a:pPr>
            <a:r>
              <a:rPr lang="en-US" dirty="0">
                <a:latin typeface="Garamond" pitchFamily="18" charset="0"/>
              </a:rPr>
              <a:t>True</a:t>
            </a:r>
          </a:p>
          <a:p>
            <a:pPr marL="514350" indent="-514350">
              <a:buFont typeface="Arial" pitchFamily="34" charset="0"/>
              <a:buAutoNum type="alphaUcPeriod"/>
            </a:pPr>
            <a:r>
              <a:rPr lang="en-US" dirty="0">
                <a:latin typeface="Garamond" pitchFamily="18" charset="0"/>
              </a:rPr>
              <a:t>False</a:t>
            </a:r>
          </a:p>
        </p:txBody>
      </p:sp>
      <p:graphicFrame>
        <p:nvGraphicFramePr>
          <p:cNvPr id="4" name="TPChart"/>
          <p:cNvGraphicFramePr>
            <a:graphicFrameLocks noChangeAspect="1"/>
          </p:cNvGraphicFramePr>
          <p:nvPr>
            <p:custDataLst>
              <p:tags r:id="rId3"/>
            </p:custDataLst>
            <p:extLst>
              <p:ext uri="{D42A27DB-BD31-4B8C-83A1-F6EECF244321}">
                <p14:modId xmlns:p14="http://schemas.microsoft.com/office/powerpoint/2010/main" val="931483195"/>
              </p:ext>
            </p:extLst>
          </p:nvPr>
        </p:nvGraphicFramePr>
        <p:xfrm>
          <a:off x="4097868" y="3581400"/>
          <a:ext cx="3217332" cy="3619499"/>
        </p:xfrm>
        <a:graphic>
          <a:graphicData uri="http://schemas.openxmlformats.org/presentationml/2006/ole">
            <mc:AlternateContent xmlns:mc="http://schemas.openxmlformats.org/markup-compatibility/2006">
              <mc:Choice xmlns:v="urn:schemas-microsoft-com:vml" Requires="v">
                <p:oleObj name="Chart" r:id="rId6" imgW="4572039" imgH="5143616" progId="MSGraph.Chart.8">
                  <p:embed followColorScheme="full"/>
                </p:oleObj>
              </mc:Choice>
              <mc:Fallback>
                <p:oleObj name="Chart" r:id="rId6" imgW="4572039" imgH="5143616" progId="MSGraph.Chart.8">
                  <p:embed followColorScheme="full"/>
                  <p:pic>
                    <p:nvPicPr>
                      <p:cNvPr id="4" name="TPChar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097868" y="3581400"/>
                        <a:ext cx="3217332" cy="3619499"/>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nvGrpSpPr>
          <p:cNvPr id="11" name="Group 10">
            <a:extLst>
              <a:ext uri="{FF2B5EF4-FFF2-40B4-BE49-F238E27FC236}">
                <a16:creationId xmlns:a16="http://schemas.microsoft.com/office/drawing/2014/main" id="{C248301F-6F34-B545-B408-5149033A71CE}"/>
              </a:ext>
            </a:extLst>
          </p:cNvPr>
          <p:cNvGrpSpPr/>
          <p:nvPr/>
        </p:nvGrpSpPr>
        <p:grpSpPr>
          <a:xfrm>
            <a:off x="0" y="329792"/>
            <a:ext cx="9144007" cy="1156185"/>
            <a:chOff x="0" y="329792"/>
            <a:chExt cx="9144007" cy="1156185"/>
          </a:xfrm>
        </p:grpSpPr>
        <p:pic>
          <p:nvPicPr>
            <p:cNvPr id="12" name="Picture 11">
              <a:extLst>
                <a:ext uri="{FF2B5EF4-FFF2-40B4-BE49-F238E27FC236}">
                  <a16:creationId xmlns:a16="http://schemas.microsoft.com/office/drawing/2014/main" id="{D3F4C16F-6E92-6A4B-BF47-C2717293A920}"/>
                </a:ext>
              </a:extLst>
            </p:cNvPr>
            <p:cNvPicPr>
              <a:picLocks noChangeAspect="1"/>
            </p:cNvPicPr>
            <p:nvPr/>
          </p:nvPicPr>
          <p:blipFill>
            <a:blip r:embed="rId8"/>
            <a:stretch>
              <a:fillRect/>
            </a:stretch>
          </p:blipFill>
          <p:spPr>
            <a:xfrm>
              <a:off x="3440645" y="329792"/>
              <a:ext cx="2262717" cy="1156185"/>
            </a:xfrm>
            <a:prstGeom prst="rect">
              <a:avLst/>
            </a:prstGeom>
          </p:spPr>
        </p:pic>
        <p:sp>
          <p:nvSpPr>
            <p:cNvPr id="13" name="Rectangle 12">
              <a:extLst>
                <a:ext uri="{FF2B5EF4-FFF2-40B4-BE49-F238E27FC236}">
                  <a16:creationId xmlns:a16="http://schemas.microsoft.com/office/drawing/2014/main" id="{2EC2EE7A-8219-2641-9242-1C16E5182085}"/>
                </a:ext>
              </a:extLst>
            </p:cNvPr>
            <p:cNvSpPr/>
            <p:nvPr/>
          </p:nvSpPr>
          <p:spPr>
            <a:xfrm>
              <a:off x="5858940" y="361376"/>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4" name="Rectangle 13">
              <a:extLst>
                <a:ext uri="{FF2B5EF4-FFF2-40B4-BE49-F238E27FC236}">
                  <a16:creationId xmlns:a16="http://schemas.microsoft.com/office/drawing/2014/main" id="{03C16BCF-5A3F-4F49-AD64-F4ADC60F5581}"/>
                </a:ext>
              </a:extLst>
            </p:cNvPr>
            <p:cNvSpPr/>
            <p:nvPr/>
          </p:nvSpPr>
          <p:spPr>
            <a:xfrm>
              <a:off x="0" y="329792"/>
              <a:ext cx="3285067" cy="876376"/>
            </a:xfrm>
            <a:prstGeom prst="rect">
              <a:avLst/>
            </a:prstGeom>
            <a:solidFill>
              <a:srgbClr val="E36937"/>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grpSp>
    </p:spTree>
    <p:custDataLst>
      <p:tags r:id="rId1"/>
    </p:custDataLst>
    <p:extLst>
      <p:ext uri="{BB962C8B-B14F-4D97-AF65-F5344CB8AC3E}">
        <p14:creationId xmlns:p14="http://schemas.microsoft.com/office/powerpoint/2010/main" val="34005556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OleChart spid="4" grpId="0"/>
    </p:bldLst>
  </p:timing>
</p:sld>
</file>

<file path=ppt/tags/tag1.xml><?xml version="1.0" encoding="utf-8"?>
<p:tagLst xmlns:a="http://schemas.openxmlformats.org/drawingml/2006/main" xmlns:r="http://schemas.openxmlformats.org/officeDocument/2006/relationships" xmlns:p="http://schemas.openxmlformats.org/presentationml/2006/main">
  <p:tag name="WASPOLLED" val="405F25BFC3F346049919FB9D83DEDDB0"/>
  <p:tag name="TPVERSION" val="5"/>
  <p:tag name="TPFULLVERSION" val="5.2.1.3179"/>
  <p:tag name="PPTVERSION" val="14"/>
  <p:tag name="TPOS" val="2"/>
</p:tagLst>
</file>

<file path=ppt/tags/tag2.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MultiChoiceSlide"/>
  <p:tag name="TPQUESTIONXML" val="﻿&lt;?xml version=&quot;1.0&quot; encoding=&quot;utf-8&quot;?&gt;&#10;&lt;questionlist&gt;&#10;    &lt;properties&gt;&#10;        &lt;guid&gt;38D0959CEB7949C38FC8893027458327&lt;/guid&gt;&#10;        &lt;description /&gt;&#10;        &lt;date&gt;9/10/2013 2:08:20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D285CFE8567A42A2BD0A8C9A61E8C760&lt;/guid&gt;&#10;            &lt;repollguid&gt;2090587EB22B4B57807DCECADA29EE18&lt;/repollguid&gt;&#10;            &lt;sourceid&gt;995D8E1EF33A438981C538782C8BE27B&lt;/sourceid&gt;&#10;            &lt;questiontext&gt;Older adults should not have sex&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answers&gt;&#10;                &lt;answer&gt;&#10;                    &lt;guid&gt;A84841271D1C464FB2A48FB77A19942A&lt;/guid&gt;&#10;                    &lt;answertext&gt;Yes&lt;/answertext&gt;&#10;                    &lt;valuetype&gt;0&lt;/valuetype&gt;&#10;                &lt;/answer&gt;&#10;                &lt;answer&gt;&#10;                    &lt;guid&gt;47F8E41D92D4475C959551D61BF87E2F&lt;/guid&gt;&#10;                    &lt;answertext&gt;No&lt;/answertext&gt;&#10;                    &lt;valuetype&gt;0&lt;/valuetype&gt;&#10;                &lt;/answer&gt;&#10;            &lt;/answers&gt;&#10;        &lt;/multichoice&gt;&#10;    &lt;/questions&gt;&#10;&lt;/questionlist&gt;"/>
</p:tagLst>
</file>

<file path=ppt/tags/tag3.xml><?xml version="1.0" encoding="utf-8"?>
<p:tagLst xmlns:a="http://schemas.openxmlformats.org/drawingml/2006/main" xmlns:r="http://schemas.openxmlformats.org/officeDocument/2006/relationships" xmlns:p="http://schemas.openxmlformats.org/presentationml/2006/main">
  <p:tag name="ZEROBASED" val="False"/>
</p:tagLst>
</file>

<file path=ppt/tags/tag4.xml><?xml version="1.0" encoding="utf-8"?>
<p:tagLst xmlns:a="http://schemas.openxmlformats.org/drawingml/2006/main" xmlns:r="http://schemas.openxmlformats.org/officeDocument/2006/relationships" xmlns:p="http://schemas.openxmlformats.org/presentationml/2006/main">
  <p:tag name="TYPE" val="0"/>
  <p:tag name="DEFINEDCOLORS" val="3,6,10,45,32,50,13,4,9,55,1"/>
  <p:tag name="COLORTYPE" val="SCHEME"/>
  <p:tag name="LABELFORMAT" val="0"/>
  <p:tag name="NUMBERFORMAT" val="0"/>
</p:tagLst>
</file>

<file path=ppt/tags/tag5.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MultiChoiceSlide"/>
  <p:tag name="TPQUESTIONXML" val="﻿&lt;?xml version=&quot;1.0&quot; encoding=&quot;utf-8&quot;?&gt;&#10;&lt;questionlist&gt;&#10;    &lt;properties&gt;&#10;        &lt;guid&gt;97FC9DA41E504B64BDF94BD7A1C868C7&lt;/guid&gt;&#10;        &lt;description /&gt;&#10;        &lt;date&gt;9/10/2013 2:11:20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D959AE126F464D98A399C02CF9D4A5C3&lt;/guid&gt;&#10;            &lt;repollguid&gt;DC9A9694B6794713AD22622CF6374923&lt;/repollguid&gt;&#10;            &lt;sourceid&gt;1FC0B6E96BFE4FCAA1C566FD34EB9C4B&lt;/sourceid&gt;&#10;            &lt;questiontext&gt;The physical changes that occur with old age make it difficult for older Adults to have sex&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answers&gt;&#10;                &lt;answer&gt;&#10;                    &lt;guid&gt;795C1D72E5A5436197E0FD388DD65264&lt;/guid&gt;&#10;                    &lt;answertext&gt;True&lt;/answertext&gt;&#10;                    &lt;valuetype&gt;0&lt;/valuetype&gt;&#10;                &lt;/answer&gt;&#10;                &lt;answer&gt;&#10;                    &lt;guid&gt;55771786D8C0456087FABEA162E88595&lt;/guid&gt;&#10;                    &lt;answertext&gt;False&lt;/answertext&gt;&#10;                    &lt;valuetype&gt;0&lt;/valuetype&gt;&#10;                &lt;/answer&gt;&#10;            &lt;/answers&gt;&#10;        &lt;/multichoice&gt;&#10;    &lt;/questions&gt;&#10;&lt;/questionlist&gt;"/>
</p:tagLst>
</file>

<file path=ppt/tags/tag6.xml><?xml version="1.0" encoding="utf-8"?>
<p:tagLst xmlns:a="http://schemas.openxmlformats.org/drawingml/2006/main" xmlns:r="http://schemas.openxmlformats.org/officeDocument/2006/relationships" xmlns:p="http://schemas.openxmlformats.org/presentationml/2006/main">
  <p:tag name="ZEROBASED" val="False"/>
</p:tagLst>
</file>

<file path=ppt/tags/tag7.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8.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MultiChoiceSlide"/>
  <p:tag name="TPQUESTIONXML" val="﻿&lt;?xml version=&quot;1.0&quot; encoding=&quot;utf-8&quot;?&gt;&#10;&lt;questionlist&gt;&#10;    &lt;properties&gt;&#10;        &lt;guid&gt;A981EF1739574B019748D5A40FBB1110&lt;/guid&gt;&#10;        &lt;description /&gt;&#10;        &lt;date&gt;9/10/2013 2:44:28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E08BAD935BAE41AA837636FC02F0184C&lt;/guid&gt;&#10;            &lt;repollguid&gt;4954A22EDB174A009E96B9A34E4CA699&lt;/repollguid&gt;&#10;            &lt;sourceid&gt;6FF8CA3C6EB64F87BFB1AEAA2BCACBFA&lt;/sourceid&gt;&#10;            &lt;questiontext&gt;When I think about assessing the sexuality of my older adult patients I:&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0&lt;/bulletstyle&gt;&#10;            &lt;correctanswerindicator&gt;True&lt;/correctanswerindicator&gt;&#10;            &lt;answers&gt;&#10;                &lt;answer&gt;&#10;                    &lt;guid&gt;61A53E0F40104B1EBB344DA8E37F4E84&lt;/guid&gt;&#10;                    &lt;answertext&gt; Avoid the topic at all&lt;/answertext&gt;&#10;                    &lt;valuetype&gt;0&lt;/valuetype&gt;&#10;                &lt;/answer&gt;&#10;                &lt;answer&gt;&#10;                    &lt;guid&gt;671D3B40EBFE4EE2AA66A25B8C9A51EF&lt;/guid&gt;&#10;                    &lt;answertext&gt;          costs&lt;/answertext&gt;&#10;                    &lt;valuetype&gt;0&lt;/valuetype&gt;&#10;                &lt;/answer&gt;&#10;                &lt;answer&gt;&#10;                    &lt;guid&gt;DEA952133C9B4039B7DD87F20DDB47F6&lt;/guid&gt;&#10;                    &lt;answertext&gt;B.  Can’t even say the&lt;/answertext&gt;&#10;                    &lt;valuetype&gt;0&lt;/valuetype&gt;&#10;                &lt;/answer&gt;&#10;                &lt;answer&gt;&#10;                    &lt;guid&gt;F4B587A936764820B8263C9B93A08BAD&lt;/guid&gt;&#10;                    &lt;answertext&gt;            word  sex in their presence&lt;/answertext&gt;&#10;                    &lt;valuetype&gt;0&lt;/valuetype&gt;&#10;                &lt;/answer&gt;&#10;                &lt;answer&gt;&#10;                    &lt;guid&gt;ADECDAE04905418EA9A4AD684F5DC15F&lt;/guid&gt;&#10;                    &lt;answertext&gt;     Just dive right in&lt;/answertext&gt;&#10;                    &lt;valuetype&gt;0&lt;/valuetype&gt;&#10;                &lt;/answer&gt;&#10;                &lt;answer&gt;&#10;                    &lt;guid&gt;5ED248C103B449D29B99DE47F714A40B&lt;/guid&gt;&#10;                    &lt;answertext&gt;            and ask away&lt;/answertext&gt;&#10;                    &lt;valuetype&gt;0&lt;/valuetype&gt;&#10;                &lt;/answer&gt;&#10;                &lt;answer&gt;&#10;                    &lt;guid&gt;36F5B359F8EF4CC2B9274CA493701B90&lt;/guid&gt;&#10;                    &lt;answertext&gt;D. Would feel more &lt;/answertext&gt;&#10;                    &lt;valuetype&gt;0&lt;/valuetype&gt;&#10;                &lt;/answer&gt;&#10;                &lt;answer&gt;&#10;                    &lt;guid&gt;818C60898AAE41C6AB8FAEF394F2F841&lt;/guid&gt;&#10;                    &lt;answertext&gt;           comfortable if I had &lt;/answertext&gt;&#10;                    &lt;valuetype&gt;0&lt;/valuetype&gt;&#10;                &lt;/answer&gt;&#10;                &lt;answer&gt;&#10;                    &lt;guid&gt;5E416B70313549B2BE806B745A412CB9&lt;/guid&gt;&#10;                    &lt;answertext&gt;          a set of questions to ask  &lt;/answertext&gt;&#10;                    &lt;valuetype&gt;0&lt;/valuetype&gt;&#10;                &lt;/answer&gt;&#10;            &lt;/answers&gt;&#10;        &lt;/multichoice&gt;&#10;    &lt;/questions&gt;&#10;&lt;/questionlist&gt;"/>
</p:tagLst>
</file>

<file path=ppt/tags/tag9.xml><?xml version="1.0" encoding="utf-8"?>
<p:tagLst xmlns:a="http://schemas.openxmlformats.org/drawingml/2006/main" xmlns:r="http://schemas.openxmlformats.org/officeDocument/2006/relationships" xmlns:p="http://schemas.openxmlformats.org/presentationml/2006/main">
  <p:tag name="ZEROBASED" val="False"/>
</p:tagLst>
</file>

<file path=ppt/tags/tag10.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11.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TrueFalse"/>
  <p:tag name="TPQUESTIONXML" val="﻿&lt;?xml version=&quot;1.0&quot; encoding=&quot;utf-8&quot;?&gt;&#10;&lt;questionlist&gt;&#10;    &lt;properties&gt;&#10;        &lt;guid&gt;0F17DDD21D4A4E178006E64F7AA7A041&lt;/guid&gt;&#10;        &lt;description /&gt;&#10;        &lt;date&gt;9/10/2013 2:30:00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942906458F7F431FA98115D6F76DFFF9&lt;/guid&gt;&#10;            &lt;repollguid&gt;9369DC54F4544B4D9AA36D44D7ADD30F&lt;/repollguid&gt;&#10;            &lt;sourceid&gt;2128890B0892496E9F4CBE57FD5E4767&lt;/sourceid&gt;&#10;            &lt;questiontext&gt;Older Adults have little interest in sex at this stage of their lives&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truefalse&gt;True&lt;/truefalse&gt;&#10;            &lt;answers&gt;&#10;                &lt;answer&gt;&#10;                    &lt;guid&gt;7AF28D2FA1EA4B14AA99DBC891447C62&lt;/guid&gt;&#10;                    &lt;answertext&gt;True&lt;/answertext&gt;&#10;                    &lt;valuetype&gt;0&lt;/valuetype&gt;&#10;                &lt;/answer&gt;&#10;                &lt;answer&gt;&#10;                    &lt;guid&gt;10F98036E4D64654BD7468DFFD3DC1B3&lt;/guid&gt;&#10;                    &lt;answertext&gt;False&lt;/answertext&gt;&#10;                    &lt;valuetype&gt;0&lt;/valuetype&gt;&#10;                &lt;/answer&gt;&#10;            &lt;/answers&gt;&#10;        &lt;/multichoice&gt;&#10;    &lt;/questions&gt;&#10;&lt;/questionlist&gt;"/>
</p:tagLst>
</file>

<file path=ppt/tags/tag12.xml><?xml version="1.0" encoding="utf-8"?>
<p:tagLst xmlns:a="http://schemas.openxmlformats.org/drawingml/2006/main" xmlns:r="http://schemas.openxmlformats.org/officeDocument/2006/relationships" xmlns:p="http://schemas.openxmlformats.org/presentationml/2006/main">
  <p:tag name="ZEROBASED" val="False"/>
</p:tagLst>
</file>

<file path=ppt/tags/tag13.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14.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TrueFalse"/>
  <p:tag name="TPQUESTIONXML" val="﻿&lt;?xml version=&quot;1.0&quot; encoding=&quot;utf-8&quot;?&gt;&#10;&lt;questionlist&gt;&#10;    &lt;properties&gt;&#10;        &lt;guid&gt;64101029BDD64E4285702B430B918E17&lt;/guid&gt;&#10;        &lt;description /&gt;&#10;        &lt;date&gt;9/10/2013 2:34:06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0A60FD40261A4A15B7928325DF411E94&lt;/guid&gt;&#10;            &lt;repollguid&gt;3D7A3FC8D8F6407182F6DFC2A4E4E980&lt;/repollguid&gt;&#10;            &lt;sourceid&gt;9D2AF4C788A64876B7148866317A54EC&lt;/sourceid&gt;&#10;            &lt;questiontext&gt; Sexually transmitted diseases are an increasing concern for older adults&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truefalse&gt;True&lt;/truefalse&gt;&#10;            &lt;answers&gt;&#10;                &lt;answer&gt;&#10;                    &lt;guid&gt;04BD3E7154A440D7900DF7D514BA09D1&lt;/guid&gt;&#10;                    &lt;answertext&gt;True&lt;/answertext&gt;&#10;                    &lt;valuetype&gt;0&lt;/valuetype&gt;&#10;                &lt;/answer&gt;&#10;                &lt;answer&gt;&#10;                    &lt;guid&gt;2120F6584CE7471292BF9ABAE53E239F&lt;/guid&gt;&#10;                    &lt;answertext&gt;False&lt;/answertext&gt;&#10;                    &lt;valuetype&gt;0&lt;/valuetype&gt;&#10;                &lt;/answer&gt;&#10;            &lt;/answers&gt;&#10;        &lt;/multichoice&gt;&#10;    &lt;/questions&gt;&#10;&lt;/questionlist&gt;"/>
</p:tagLst>
</file>

<file path=ppt/tags/tag15.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16.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TrueFalse"/>
  <p:tag name="TPQUESTIONXML" val="﻿&lt;?xml version=&quot;1.0&quot; encoding=&quot;utf-8&quot;?&gt;&#10;&lt;questionlist&gt;&#10;    &lt;properties&gt;&#10;        &lt;guid&gt;7BE9F91AA67F451BBB0A10A5FCDC9C6F&lt;/guid&gt;&#10;        &lt;description /&gt;&#10;        &lt;date&gt;9/10/2013 2:35:32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64E8C517EC254B0184D66E3C870046D3&lt;/guid&gt;&#10;            &lt;repollguid&gt;A3A2FB7B15CD44FB8E00C3EA7389763C&lt;/repollguid&gt;&#10;            &lt;sourceid&gt;00BCCEE5F4344033A7E6FDA2F4231DF2&lt;/sourceid&gt;&#10;            &lt;questiontext&gt; Woman are less likely than men to be sexually active as older adults&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truefalse&gt;True&lt;/truefalse&gt;&#10;            &lt;answers&gt;&#10;                &lt;answer&gt;&#10;                    &lt;guid&gt;338BFE6B150C4E3CA08FAB2B18D6C41E&lt;/guid&gt;&#10;                    &lt;answertext&gt;True&lt;/answertext&gt;&#10;                    &lt;valuetype&gt;0&lt;/valuetype&gt;&#10;                &lt;/answer&gt;&#10;                &lt;answer&gt;&#10;                    &lt;guid&gt;92BD9A211C0D445E8582BB262F286658&lt;/guid&gt;&#10;                    &lt;answertext&gt;False&lt;/answertext&gt;&#10;                    &lt;valuetype&gt;0&lt;/valuetype&gt;&#10;                &lt;/answer&gt;&#10;            &lt;/answers&gt;&#10;        &lt;/multichoice&gt;&#10;    &lt;/questions&gt;&#10;&lt;/questionlist&gt;"/>
</p:tagLst>
</file>

<file path=ppt/tags/tag17.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18.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TrueFalse"/>
  <p:tag name="TPQUESTIONXML" val="﻿&lt;?xml version=&quot;1.0&quot; encoding=&quot;utf-8&quot;?&gt;&#10;&lt;questionlist&gt;&#10;    &lt;properties&gt;&#10;        &lt;guid&gt;1E5899EA948144108FA804BC60098431&lt;/guid&gt;&#10;        &lt;description /&gt;&#10;        &lt;date&gt;9/10/2013 2:42:49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7F0D283620A046268D7D50D0683E6276&lt;/guid&gt;&#10;            &lt;repollguid&gt;76B2D7B067B54E2CB06FF270D2781E19&lt;/repollguid&gt;&#10;            &lt;sourceid&gt;C769EE5FF55340EB8DA77B91A895FDD1&lt;/sourceid&gt;&#10;            &lt;questiontext&gt; Sexuality is a low priority in terms of assessments with older adults&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truefalse&gt;True&lt;/truefalse&gt;&#10;            &lt;answers&gt;&#10;                &lt;answer&gt;&#10;                    &lt;guid&gt;0F7154D2BCDB4ED1A5B6432C08553F15&lt;/guid&gt;&#10;                    &lt;answertext&gt;True&lt;/answertext&gt;&#10;                    &lt;valuetype&gt;0&lt;/valuetype&gt;&#10;                &lt;/answer&gt;&#10;                &lt;answer&gt;&#10;                    &lt;guid&gt;0CD754C1542745EE8B016C87E21C03EC&lt;/guid&gt;&#10;                    &lt;answertext&gt;False&lt;/answertext&gt;&#10;                    &lt;valuetype&gt;0&lt;/valuetype&gt;&#10;                &lt;/answer&gt;&#10;            &lt;/answers&gt;&#10;        &lt;/multichoice&gt;&#10;    &lt;/questions&gt;&#10;&lt;/questionlist&gt;"/>
</p:tagLst>
</file>

<file path=ppt/tags/tag19.xml><?xml version="1.0" encoding="utf-8"?>
<p:tagLst xmlns:a="http://schemas.openxmlformats.org/drawingml/2006/main" xmlns:r="http://schemas.openxmlformats.org/officeDocument/2006/relationships" xmlns:p="http://schemas.openxmlformats.org/presentationml/2006/main">
  <p:tag name="ZEROBASED" val="False"/>
</p:tagLst>
</file>

<file path=ppt/tags/tag20.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21.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TrueFalse"/>
  <p:tag name="TPQUESTIONXML" val="﻿&lt;?xml version=&quot;1.0&quot; encoding=&quot;utf-8&quot;?&gt;&#10;&lt;questionlist&gt;&#10;    &lt;properties&gt;&#10;        &lt;guid&gt;1143D920DDF24637BC74C22F22DD4A0A&lt;/guid&gt;&#10;        &lt;description /&gt;&#10;        &lt;date&gt;9/10/2013 2:57:27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27E00845880540EE870DBAC61E5E1C24&lt;/guid&gt;&#10;            &lt;repollguid&gt;9281E5ED876F4407BCAAD26562B84981&lt;/repollguid&gt;&#10;            &lt;sourceid&gt;639C8CED922E4775A8520707C4E79927&lt;/sourceid&gt;&#10;            &lt;questiontext&gt; Medications can affect the sexuality of older adults&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truefalse&gt;True&lt;/truefalse&gt;&#10;            &lt;answers&gt;&#10;                &lt;answer&gt;&#10;                    &lt;guid&gt;1343CAF383C14156900A3575407AF299&lt;/guid&gt;&#10;                    &lt;answertext&gt;True&lt;/answertext&gt;&#10;                    &lt;valuetype&gt;0&lt;/valuetype&gt;&#10;                &lt;/answer&gt;&#10;                &lt;answer&gt;&#10;                    &lt;guid&gt;EDBE593C07C3478BB65094A1842176F8&lt;/guid&gt;&#10;                    &lt;answertext&gt;False&lt;/answertext&gt;&#10;                    &lt;valuetype&gt;0&lt;/valuetype&gt;&#10;                &lt;/answer&gt;&#10;            &lt;/answers&gt;&#10;        &lt;/multichoice&gt;&#10;    &lt;/questions&gt;&#10;&lt;/questionlist&gt;"/>
</p:tagLst>
</file>

<file path=ppt/tags/tag22.xml><?xml version="1.0" encoding="utf-8"?>
<p:tagLst xmlns:a="http://schemas.openxmlformats.org/drawingml/2006/main" xmlns:r="http://schemas.openxmlformats.org/officeDocument/2006/relationships" xmlns:p="http://schemas.openxmlformats.org/presentationml/2006/main">
  <p:tag name="ZEROBASED" val="False"/>
</p:tagLst>
</file>

<file path=ppt/tags/tag23.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ags/tag24.xml><?xml version="1.0" encoding="utf-8"?>
<p:tagLst xmlns:a="http://schemas.openxmlformats.org/drawingml/2006/main" xmlns:r="http://schemas.openxmlformats.org/officeDocument/2006/relationships" xmlns:p="http://schemas.openxmlformats.org/presentationml/2006/main">
  <p:tag name="HASRESULTS" val="False"/>
  <p:tag name="LIVECHARTING" val="False"/>
  <p:tag name="AUTOOPENPOLL" val="True"/>
  <p:tag name="AUTOFORMATCHART" val="True"/>
  <p:tag name="TYPE" val="TrueFalse"/>
  <p:tag name="TPQUESTIONXML" val="﻿&lt;?xml version=&quot;1.0&quot; encoding=&quot;utf-8&quot;?&gt;&#10;&lt;questionlist&gt;&#10;    &lt;properties&gt;&#10;        &lt;guid&gt;BDD3507CA41544EBA1B979F58FDBE9AA&lt;/guid&gt;&#10;        &lt;description /&gt;&#10;        &lt;date&gt;9/10/2013 3:04:03 PM&lt;/date&gt;&#10;    &lt;/properties&gt;&#10;    &lt;questionlisttemplate&gt;&#10;        &lt;correctvalue&gt;1&lt;/correctvalue&gt;&#10;        &lt;incorrectvalue&gt;0&lt;/incorrectvalue&gt;&#10;        &lt;questiontype&gt;1&lt;/questiontype&gt;&#10;        &lt;numberofchoices&gt;4&lt;/numberofchoices&gt;&#10;        &lt;bulletstyle&gt;2&lt;/bulletstyle&gt;&#10;        &lt;questionfont&gt;Verdana&lt;/questionfont&gt;&#10;        &lt;questionfontsize&gt;12&lt;/questionfontsize&gt;&#10;        &lt;answerfont&gt;Verdana&lt;/answerfont&gt;&#10;        &lt;answerfontsize&gt;12&lt;/answerfontsize&gt;&#10;        &lt;showresults&gt;True&lt;/showresults&gt;&#10;        &lt;countdowntime&gt;30&lt;/countdowntime&gt;&#10;        &lt;responsegrid&gt;0&lt;/responsegrid&gt;&#10;    &lt;/questionlisttemplate&gt;&#10;    &lt;questions&gt;&#10;        &lt;multichoice&gt;&#10;            &lt;guid&gt;41411B06F2C843DDA4253A6C2EDB921E&lt;/guid&gt;&#10;            &lt;repollguid&gt;A74207CCFC364E1883D0B931367E583E&lt;/repollguid&gt;&#10;            &lt;sourceid&gt;4C08215AB6BE4C77B4BD922B9DD734EF&lt;/sourceid&gt;&#10;            &lt;questiontext&gt;Older adults with dementia who act out sexually have control of their behavior&lt;/questiontext&gt;&#10;            &lt;showresults&gt;True&lt;/showresults&gt;&#10;            &lt;responsegrid&gt;0&lt;/responsegrid&gt;&#10;            &lt;countdowntimer&gt;False&lt;/countdowntimer&gt;&#10;            &lt;countdowntime&gt;30&lt;/countdowntime&gt;&#10;            &lt;correctvalue&gt;1&lt;/correctvalue&gt;&#10;            &lt;incorrectvalue&gt;0&lt;/incorrectvalue&gt;&#10;            &lt;responselimit&gt;1&lt;/responselimit&gt;&#10;            &lt;bulletstyle&gt;2&lt;/bulletstyle&gt;&#10;            &lt;correctanswerindicator&gt;True&lt;/correctanswerindicator&gt;&#10;            &lt;truefalse&gt;True&lt;/truefalse&gt;&#10;            &lt;answers&gt;&#10;                &lt;answer&gt;&#10;                    &lt;guid&gt;8046369CB1C143EC8A3FB15894C2A1D1&lt;/guid&gt;&#10;                    &lt;answertext&gt;True&lt;/answertext&gt;&#10;                    &lt;valuetype&gt;0&lt;/valuetype&gt;&#10;                &lt;/answer&gt;&#10;                &lt;answer&gt;&#10;                    &lt;guid&gt;BACB7CE27F484659AB787F46167014D3&lt;/guid&gt;&#10;                    &lt;answertext&gt;False&lt;/answertext&gt;&#10;                    &lt;valuetype&gt;0&lt;/valuetype&gt;&#10;                &lt;/answer&gt;&#10;            &lt;/answers&gt;&#10;        &lt;/multichoice&gt;&#10;    &lt;/questions&gt;&#10;&lt;/questionlist&gt;"/>
</p:tagLst>
</file>

<file path=ppt/tags/tag25.xml><?xml version="1.0" encoding="utf-8"?>
<p:tagLst xmlns:a="http://schemas.openxmlformats.org/drawingml/2006/main" xmlns:r="http://schemas.openxmlformats.org/officeDocument/2006/relationships" xmlns:p="http://schemas.openxmlformats.org/presentationml/2006/main">
  <p:tag name="ZEROBASED" val="False"/>
</p:tagLst>
</file>

<file path=ppt/tags/tag26.xml><?xml version="1.0" encoding="utf-8"?>
<p:tagLst xmlns:a="http://schemas.openxmlformats.org/drawingml/2006/main" xmlns:r="http://schemas.openxmlformats.org/officeDocument/2006/relationships" xmlns:p="http://schemas.openxmlformats.org/presentationml/2006/main">
  <p:tag name="TYPE" val="0"/>
  <p:tag name="COLORTYPE" val="SCHEME"/>
  <p:tag name="DEFINEDCOLORS" val="3,6,10,45,32,50,13,4,9,55,1"/>
  <p:tag name="NUMBERFORMAT" val="0"/>
  <p:tag name="LABELFORMAT" val="0"/>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FB84CCAAB2D8B94C9E80AEE0F968D4E3" ma:contentTypeVersion="11" ma:contentTypeDescription="Create a new document." ma:contentTypeScope="" ma:versionID="1b09345af05fd3cb32bb5730e874cd29">
  <xsd:schema xmlns:xsd="http://www.w3.org/2001/XMLSchema" xmlns:xs="http://www.w3.org/2001/XMLSchema" xmlns:p="http://schemas.microsoft.com/office/2006/metadata/properties" xmlns:ns2="115335aa-b14d-43fc-bc3f-f6c2eb8e2e98" targetNamespace="http://schemas.microsoft.com/office/2006/metadata/properties" ma:root="true" ma:fieldsID="64d1052a3fdebdc5c5d04819c7da4ff2" ns2:_="">
    <xsd:import namespace="115335aa-b14d-43fc-bc3f-f6c2eb8e2e98"/>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Location" minOccurs="0"/>
                <xsd:element ref="ns2:MediaServiceGenerationTime" minOccurs="0"/>
                <xsd:element ref="ns2:MediaServiceEventHashCode" minOccurs="0"/>
                <xsd:element ref="ns2:MediaLengthInSecond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15335aa-b14d-43fc-bc3f-f6c2eb8e2e9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Location" ma:index="15" nillable="true" ma:displayName="Location" ma:internalName="MediaServiceLocation" ma:readOnly="true">
      <xsd:simpleType>
        <xsd:restriction base="dms:Text"/>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LengthInSeconds" ma:index="18" nillable="true" ma:displayName="Length (seconds)" ma:internalName="MediaLengthInSeconds" ma:readOnly="tru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058EEE0E-4A80-4CBB-9EC5-CA31B6D43F1F}">
  <ds:schemaRefs>
    <ds:schemaRef ds:uri="http://schemas.microsoft.com/sharepoint/v3/contenttype/forms"/>
  </ds:schemaRefs>
</ds:datastoreItem>
</file>

<file path=customXml/itemProps2.xml><?xml version="1.0" encoding="utf-8"?>
<ds:datastoreItem xmlns:ds="http://schemas.openxmlformats.org/officeDocument/2006/customXml" ds:itemID="{021A9B40-C81F-4708-8D6F-C2E6DAD3CE0C}">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15335aa-b14d-43fc-bc3f-f6c2eb8e2e9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14AC4789-4143-4BBA-ADF2-5BDDCA875896}">
  <ds:schemaRefs>
    <ds:schemaRef ds:uri="http://schemas.microsoft.com/office/2006/metadata/properties"/>
    <ds:schemaRef ds:uri="http://purl.org/dc/dcmitype/"/>
    <ds:schemaRef ds:uri="http://purl.org/dc/terms/"/>
    <ds:schemaRef ds:uri="115335aa-b14d-43fc-bc3f-f6c2eb8e2e98"/>
    <ds:schemaRef ds:uri="http://purl.org/dc/elements/1.1/"/>
    <ds:schemaRef ds:uri="http://schemas.microsoft.com/office/2006/documentManagement/types"/>
    <ds:schemaRef ds:uri="http://schemas.microsoft.com/office/infopath/2007/PartnerControls"/>
    <ds:schemaRef ds:uri="http://schemas.openxmlformats.org/package/2006/metadata/core-properties"/>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otalTime>108</TotalTime>
  <Words>807</Words>
  <Application>Microsoft Office PowerPoint</Application>
  <PresentationFormat>On-screen Show (4:3)</PresentationFormat>
  <Paragraphs>52</Paragraphs>
  <Slides>9</Slides>
  <Notes>8</Notes>
  <HiddenSlides>0</HiddenSlides>
  <MMClips>0</MMClips>
  <ScaleCrop>false</ScaleCrop>
  <HeadingPairs>
    <vt:vector size="8" baseType="variant">
      <vt:variant>
        <vt:lpstr>Fonts Used</vt:lpstr>
      </vt:variant>
      <vt:variant>
        <vt:i4>3</vt:i4>
      </vt:variant>
      <vt:variant>
        <vt:lpstr>Theme</vt:lpstr>
      </vt:variant>
      <vt:variant>
        <vt:i4>1</vt:i4>
      </vt:variant>
      <vt:variant>
        <vt:lpstr>Embedded OLE Servers</vt:lpstr>
      </vt:variant>
      <vt:variant>
        <vt:i4>1</vt:i4>
      </vt:variant>
      <vt:variant>
        <vt:lpstr>Slide Titles</vt:lpstr>
      </vt:variant>
      <vt:variant>
        <vt:i4>9</vt:i4>
      </vt:variant>
    </vt:vector>
  </HeadingPairs>
  <TitlesOfParts>
    <vt:vector size="14" baseType="lpstr">
      <vt:lpstr>Arial</vt:lpstr>
      <vt:lpstr>Calibri</vt:lpstr>
      <vt:lpstr>Garamond</vt:lpstr>
      <vt:lpstr>Office Theme</vt:lpstr>
      <vt:lpstr>Chart</vt:lpstr>
      <vt:lpstr>Older adults should not have sex </vt:lpstr>
      <vt:lpstr>The physical changes that occur with old age make it difficult for older Adults to have sex </vt:lpstr>
      <vt:lpstr>When I think about assessing the sexuality of my older adult patients I:</vt:lpstr>
      <vt:lpstr>Older Adults have little interest in sex at this stage of their lives </vt:lpstr>
      <vt:lpstr> Sexually transmitted diseases are an increasing concern for older adults</vt:lpstr>
      <vt:lpstr> Woman are less likely than men to be sexually active as older adults</vt:lpstr>
      <vt:lpstr> Sexuality is a low priority in terms of assessments with older adults</vt:lpstr>
      <vt:lpstr> Medications can affect the sexuality of older adults</vt:lpstr>
      <vt:lpstr>Older adults with dementia who act out sexually have control of their behavior</vt:lpstr>
    </vt:vector>
  </TitlesOfParts>
  <Company>National League for Nursing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Sexuality and the Older Adult - quiz</dc:title>
  <dc:creator/>
  <cp:keywords>ACE.S</cp:keywords>
  <cp:lastModifiedBy>Andrea L. Browning</cp:lastModifiedBy>
  <cp:revision>12</cp:revision>
  <dcterms:created xsi:type="dcterms:W3CDTF">2013-09-10T18:03:09Z</dcterms:created>
  <dcterms:modified xsi:type="dcterms:W3CDTF">2023-07-05T20:28:53Z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0x010100FB84CCAAB2D8B94C9E80AEE0F968D4E3</vt:lpwstr>
  </property>
  <property fmtid="{D5CDD505-2E9C-101B-9397-08002B2CF9AE}" pid="3" name="Order">
    <vt:r8>100</vt:r8>
  </property>
</Properties>
</file>