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4" r:id="rId4"/>
  </p:sldMasterIdLst>
  <p:notesMasterIdLst>
    <p:notesMasterId r:id="rId24"/>
  </p:notesMasterIdLst>
  <p:sldIdLst>
    <p:sldId id="1890" r:id="rId5"/>
    <p:sldId id="257" r:id="rId6"/>
    <p:sldId id="1874" r:id="rId7"/>
    <p:sldId id="1875" r:id="rId8"/>
    <p:sldId id="1879" r:id="rId9"/>
    <p:sldId id="1878" r:id="rId10"/>
    <p:sldId id="1880" r:id="rId11"/>
    <p:sldId id="1882" r:id="rId12"/>
    <p:sldId id="1884" r:id="rId13"/>
    <p:sldId id="1885" r:id="rId14"/>
    <p:sldId id="1886" r:id="rId15"/>
    <p:sldId id="275" r:id="rId16"/>
    <p:sldId id="269" r:id="rId17"/>
    <p:sldId id="276" r:id="rId18"/>
    <p:sldId id="1887" r:id="rId19"/>
    <p:sldId id="266" r:id="rId20"/>
    <p:sldId id="1889" r:id="rId21"/>
    <p:sldId id="1872" r:id="rId22"/>
    <p:sldId id="1873" r:id="rId23"/>
  </p:sldIdLst>
  <p:sldSz cx="12192000" cy="6858000"/>
  <p:notesSz cx="7102475" cy="9388475"/>
  <p:embeddedFontLst>
    <p:embeddedFont>
      <p:font typeface="Calibri" panose="020F0502020204030204" pitchFamily="34" charset="0"/>
      <p:regular r:id="rId25"/>
      <p:bold r:id="rId26"/>
      <p:italic r:id="rId27"/>
      <p:boldItalic r:id="rId28"/>
    </p:embeddedFont>
    <p:embeddedFont>
      <p:font typeface="Montserrat" panose="00000500000000000000" pitchFamily="2" charset="0"/>
      <p:regular r:id="rId29"/>
      <p:bold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38A"/>
    <a:srgbClr val="274191"/>
    <a:srgbClr val="50B3C7"/>
    <a:srgbClr val="0D6BA3"/>
    <a:srgbClr val="EF3322"/>
    <a:srgbClr val="F1713D"/>
    <a:srgbClr val="FCF369"/>
    <a:srgbClr val="6D3090"/>
    <a:srgbClr val="F8BC3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A2B27-248B-4F8F-8951-F05174C68DB6}" v="4" dt="2023-07-05T16:47:32.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4"/>
    <p:restoredTop sz="78685" autoAdjust="0"/>
  </p:normalViewPr>
  <p:slideViewPr>
    <p:cSldViewPr snapToGrid="0" snapToObjects="1">
      <p:cViewPr varScale="1">
        <p:scale>
          <a:sx n="54" d="100"/>
          <a:sy n="54" d="100"/>
        </p:scale>
        <p:origin x="1428" y="72"/>
      </p:cViewPr>
      <p:guideLst/>
    </p:cSldViewPr>
  </p:slideViewPr>
  <p:notesTextViewPr>
    <p:cViewPr>
      <p:scale>
        <a:sx n="1" d="1"/>
        <a:sy n="1" d="1"/>
      </p:scale>
      <p:origin x="0" y="0"/>
    </p:cViewPr>
  </p:notesTextViewPr>
  <p:sorterViewPr>
    <p:cViewPr>
      <p:scale>
        <a:sx n="100" d="100"/>
        <a:sy n="100" d="100"/>
      </p:scale>
      <p:origin x="0" y="-55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L. Browning" userId="aa32dd76-d095-4f7c-ab83-e674fb590cec" providerId="ADAL" clId="{4AB157E5-53C8-4989-AFDD-A350EEC7F0F1}"/>
    <pc:docChg chg="delSld">
      <pc:chgData name="Andrea L. Browning" userId="aa32dd76-d095-4f7c-ab83-e674fb590cec" providerId="ADAL" clId="{4AB157E5-53C8-4989-AFDD-A350EEC7F0F1}" dt="2022-04-07T15:01:17.383" v="7" actId="2696"/>
      <pc:docMkLst>
        <pc:docMk/>
      </pc:docMkLst>
      <pc:sldChg chg="del">
        <pc:chgData name="Andrea L. Browning" userId="aa32dd76-d095-4f7c-ab83-e674fb590cec" providerId="ADAL" clId="{4AB157E5-53C8-4989-AFDD-A350EEC7F0F1}" dt="2022-04-07T15:00:44.033" v="0" actId="2696"/>
        <pc:sldMkLst>
          <pc:docMk/>
          <pc:sldMk cId="900162843" sldId="256"/>
        </pc:sldMkLst>
      </pc:sldChg>
      <pc:sldChg chg="del">
        <pc:chgData name="Andrea L. Browning" userId="aa32dd76-d095-4f7c-ab83-e674fb590cec" providerId="ADAL" clId="{4AB157E5-53C8-4989-AFDD-A350EEC7F0F1}" dt="2022-04-07T15:00:50.691" v="1" actId="2696"/>
        <pc:sldMkLst>
          <pc:docMk/>
          <pc:sldMk cId="4027227580" sldId="258"/>
        </pc:sldMkLst>
      </pc:sldChg>
      <pc:sldChg chg="del">
        <pc:chgData name="Andrea L. Browning" userId="aa32dd76-d095-4f7c-ab83-e674fb590cec" providerId="ADAL" clId="{4AB157E5-53C8-4989-AFDD-A350EEC7F0F1}" dt="2022-04-07T15:01:09.767" v="6" actId="2696"/>
        <pc:sldMkLst>
          <pc:docMk/>
          <pc:sldMk cId="3314109552" sldId="268"/>
        </pc:sldMkLst>
      </pc:sldChg>
      <pc:sldChg chg="del">
        <pc:chgData name="Andrea L. Browning" userId="aa32dd76-d095-4f7c-ab83-e674fb590cec" providerId="ADAL" clId="{4AB157E5-53C8-4989-AFDD-A350EEC7F0F1}" dt="2022-04-07T15:00:57.580" v="3" actId="2696"/>
        <pc:sldMkLst>
          <pc:docMk/>
          <pc:sldMk cId="4066802868" sldId="270"/>
        </pc:sldMkLst>
      </pc:sldChg>
      <pc:sldChg chg="del">
        <pc:chgData name="Andrea L. Browning" userId="aa32dd76-d095-4f7c-ab83-e674fb590cec" providerId="ADAL" clId="{4AB157E5-53C8-4989-AFDD-A350EEC7F0F1}" dt="2022-04-07T15:01:03.682" v="4" actId="2696"/>
        <pc:sldMkLst>
          <pc:docMk/>
          <pc:sldMk cId="3664120204" sldId="271"/>
        </pc:sldMkLst>
      </pc:sldChg>
      <pc:sldChg chg="del">
        <pc:chgData name="Andrea L. Browning" userId="aa32dd76-d095-4f7c-ab83-e674fb590cec" providerId="ADAL" clId="{4AB157E5-53C8-4989-AFDD-A350EEC7F0F1}" dt="2022-04-07T15:01:03.682" v="4" actId="2696"/>
        <pc:sldMkLst>
          <pc:docMk/>
          <pc:sldMk cId="2534157875" sldId="272"/>
        </pc:sldMkLst>
      </pc:sldChg>
      <pc:sldChg chg="del">
        <pc:chgData name="Andrea L. Browning" userId="aa32dd76-d095-4f7c-ab83-e674fb590cec" providerId="ADAL" clId="{4AB157E5-53C8-4989-AFDD-A350EEC7F0F1}" dt="2022-04-07T15:01:07.277" v="5" actId="2696"/>
        <pc:sldMkLst>
          <pc:docMk/>
          <pc:sldMk cId="848009550" sldId="274"/>
        </pc:sldMkLst>
      </pc:sldChg>
      <pc:sldChg chg="del">
        <pc:chgData name="Andrea L. Browning" userId="aa32dd76-d095-4f7c-ab83-e674fb590cec" providerId="ADAL" clId="{4AB157E5-53C8-4989-AFDD-A350EEC7F0F1}" dt="2022-04-07T15:01:17.383" v="7" actId="2696"/>
        <pc:sldMkLst>
          <pc:docMk/>
          <pc:sldMk cId="3841431398" sldId="277"/>
        </pc:sldMkLst>
      </pc:sldChg>
      <pc:sldChg chg="del">
        <pc:chgData name="Andrea L. Browning" userId="aa32dd76-d095-4f7c-ab83-e674fb590cec" providerId="ADAL" clId="{4AB157E5-53C8-4989-AFDD-A350EEC7F0F1}" dt="2022-04-07T15:01:17.383" v="7" actId="2696"/>
        <pc:sldMkLst>
          <pc:docMk/>
          <pc:sldMk cId="898692252" sldId="278"/>
        </pc:sldMkLst>
      </pc:sldChg>
      <pc:sldChg chg="del">
        <pc:chgData name="Andrea L. Browning" userId="aa32dd76-d095-4f7c-ab83-e674fb590cec" providerId="ADAL" clId="{4AB157E5-53C8-4989-AFDD-A350EEC7F0F1}" dt="2022-04-07T15:01:17.383" v="7" actId="2696"/>
        <pc:sldMkLst>
          <pc:docMk/>
          <pc:sldMk cId="3870960069" sldId="1867"/>
        </pc:sldMkLst>
      </pc:sldChg>
      <pc:sldChg chg="del">
        <pc:chgData name="Andrea L. Browning" userId="aa32dd76-d095-4f7c-ab83-e674fb590cec" providerId="ADAL" clId="{4AB157E5-53C8-4989-AFDD-A350EEC7F0F1}" dt="2022-04-07T15:01:17.383" v="7" actId="2696"/>
        <pc:sldMkLst>
          <pc:docMk/>
          <pc:sldMk cId="3897150353" sldId="1868"/>
        </pc:sldMkLst>
      </pc:sldChg>
      <pc:sldChg chg="del">
        <pc:chgData name="Andrea L. Browning" userId="aa32dd76-d095-4f7c-ab83-e674fb590cec" providerId="ADAL" clId="{4AB157E5-53C8-4989-AFDD-A350EEC7F0F1}" dt="2022-04-07T15:01:17.383" v="7" actId="2696"/>
        <pc:sldMkLst>
          <pc:docMk/>
          <pc:sldMk cId="2769775067" sldId="1869"/>
        </pc:sldMkLst>
      </pc:sldChg>
      <pc:sldChg chg="del">
        <pc:chgData name="Andrea L. Browning" userId="aa32dd76-d095-4f7c-ab83-e674fb590cec" providerId="ADAL" clId="{4AB157E5-53C8-4989-AFDD-A350EEC7F0F1}" dt="2022-04-07T15:00:53.713" v="2" actId="2696"/>
        <pc:sldMkLst>
          <pc:docMk/>
          <pc:sldMk cId="3718923328" sldId="1871"/>
        </pc:sldMkLst>
      </pc:sldChg>
      <pc:sldChg chg="del">
        <pc:chgData name="Andrea L. Browning" userId="aa32dd76-d095-4f7c-ab83-e674fb590cec" providerId="ADAL" clId="{4AB157E5-53C8-4989-AFDD-A350EEC7F0F1}" dt="2022-04-07T15:00:57.580" v="3" actId="2696"/>
        <pc:sldMkLst>
          <pc:docMk/>
          <pc:sldMk cId="3924106339" sldId="1876"/>
        </pc:sldMkLst>
      </pc:sldChg>
      <pc:sldChg chg="del">
        <pc:chgData name="Andrea L. Browning" userId="aa32dd76-d095-4f7c-ab83-e674fb590cec" providerId="ADAL" clId="{4AB157E5-53C8-4989-AFDD-A350EEC7F0F1}" dt="2022-04-07T15:01:03.682" v="4" actId="2696"/>
        <pc:sldMkLst>
          <pc:docMk/>
          <pc:sldMk cId="1901652409" sldId="1881"/>
        </pc:sldMkLst>
      </pc:sldChg>
    </pc:docChg>
  </pc:docChgLst>
  <pc:docChgLst>
    <pc:chgData name="Andrea L. Browning" userId="aa32dd76-d095-4f7c-ab83-e674fb590cec" providerId="ADAL" clId="{80BB54FC-CE2F-406B-B489-7A87C1AD5C3F}"/>
    <pc:docChg chg="modSld">
      <pc:chgData name="Andrea L. Browning" userId="aa32dd76-d095-4f7c-ab83-e674fb590cec" providerId="ADAL" clId="{80BB54FC-CE2F-406B-B489-7A87C1AD5C3F}" dt="2022-06-27T18:48:29.871" v="59" actId="20577"/>
      <pc:docMkLst>
        <pc:docMk/>
      </pc:docMkLst>
      <pc:sldChg chg="modNotesTx">
        <pc:chgData name="Andrea L. Browning" userId="aa32dd76-d095-4f7c-ab83-e674fb590cec" providerId="ADAL" clId="{80BB54FC-CE2F-406B-B489-7A87C1AD5C3F}" dt="2022-06-27T18:48:29.871" v="59" actId="20577"/>
        <pc:sldMkLst>
          <pc:docMk/>
          <pc:sldMk cId="2552497522" sldId="257"/>
        </pc:sldMkLst>
      </pc:sldChg>
    </pc:docChg>
  </pc:docChgLst>
  <pc:docChgLst>
    <pc:chgData name="Guest User" userId="S::urn:spo:anon#ff86ab03d88d73f1a904b583833cff845c7d767675913fd523c70dbd00167cea::" providerId="AD" clId="Web-{8287EB8A-E5EC-436A-8D90-F06F71EF5421}"/>
    <pc:docChg chg="modSld">
      <pc:chgData name="Guest User" userId="S::urn:spo:anon#ff86ab03d88d73f1a904b583833cff845c7d767675913fd523c70dbd00167cea::" providerId="AD" clId="Web-{8287EB8A-E5EC-436A-8D90-F06F71EF5421}" dt="2022-08-02T11:58:36.643" v="13" actId="20577"/>
      <pc:docMkLst>
        <pc:docMk/>
      </pc:docMkLst>
      <pc:sldChg chg="modSp">
        <pc:chgData name="Guest User" userId="S::urn:spo:anon#ff86ab03d88d73f1a904b583833cff845c7d767675913fd523c70dbd00167cea::" providerId="AD" clId="Web-{8287EB8A-E5EC-436A-8D90-F06F71EF5421}" dt="2022-08-02T11:33:00.176" v="9" actId="20577"/>
        <pc:sldMkLst>
          <pc:docMk/>
          <pc:sldMk cId="2552497522" sldId="257"/>
        </pc:sldMkLst>
        <pc:spChg chg="mod">
          <ac:chgData name="Guest User" userId="S::urn:spo:anon#ff86ab03d88d73f1a904b583833cff845c7d767675913fd523c70dbd00167cea::" providerId="AD" clId="Web-{8287EB8A-E5EC-436A-8D90-F06F71EF5421}" dt="2022-08-02T11:33:00.176" v="9" actId="20577"/>
          <ac:spMkLst>
            <pc:docMk/>
            <pc:sldMk cId="2552497522" sldId="257"/>
            <ac:spMk id="3" creationId="{3306F5E0-AA43-6644-8350-71FEEAFA83A9}"/>
          </ac:spMkLst>
        </pc:spChg>
      </pc:sldChg>
      <pc:sldChg chg="modSp">
        <pc:chgData name="Guest User" userId="S::urn:spo:anon#ff86ab03d88d73f1a904b583833cff845c7d767675913fd523c70dbd00167cea::" providerId="AD" clId="Web-{8287EB8A-E5EC-436A-8D90-F06F71EF5421}" dt="2022-08-02T11:58:36.643" v="13" actId="20577"/>
        <pc:sldMkLst>
          <pc:docMk/>
          <pc:sldMk cId="2338526146" sldId="275"/>
        </pc:sldMkLst>
        <pc:spChg chg="mod">
          <ac:chgData name="Guest User" userId="S::urn:spo:anon#ff86ab03d88d73f1a904b583833cff845c7d767675913fd523c70dbd00167cea::" providerId="AD" clId="Web-{8287EB8A-E5EC-436A-8D90-F06F71EF5421}" dt="2022-08-02T11:58:36.643" v="13" actId="20577"/>
          <ac:spMkLst>
            <pc:docMk/>
            <pc:sldMk cId="2338526146" sldId="275"/>
            <ac:spMk id="3" creationId="{F662FC28-FED3-4DB9-B15C-4FE860E1E4C1}"/>
          </ac:spMkLst>
        </pc:spChg>
      </pc:sldChg>
      <pc:sldChg chg="modSp">
        <pc:chgData name="Guest User" userId="S::urn:spo:anon#ff86ab03d88d73f1a904b583833cff845c7d767675913fd523c70dbd00167cea::" providerId="AD" clId="Web-{8287EB8A-E5EC-436A-8D90-F06F71EF5421}" dt="2022-08-02T11:32:36.847" v="4" actId="20577"/>
        <pc:sldMkLst>
          <pc:docMk/>
          <pc:sldMk cId="2207227872" sldId="1880"/>
        </pc:sldMkLst>
        <pc:spChg chg="mod">
          <ac:chgData name="Guest User" userId="S::urn:spo:anon#ff86ab03d88d73f1a904b583833cff845c7d767675913fd523c70dbd00167cea::" providerId="AD" clId="Web-{8287EB8A-E5EC-436A-8D90-F06F71EF5421}" dt="2022-08-02T11:32:36.847" v="4" actId="20577"/>
          <ac:spMkLst>
            <pc:docMk/>
            <pc:sldMk cId="2207227872" sldId="1880"/>
            <ac:spMk id="48" creationId="{04C32295-7AF4-C346-BFED-E37B1798F748}"/>
          </ac:spMkLst>
        </pc:spChg>
      </pc:sldChg>
    </pc:docChg>
  </pc:docChgLst>
  <pc:docChgLst>
    <pc:chgData name="Andrea L. Browning" userId="aa32dd76-d095-4f7c-ab83-e674fb590cec" providerId="ADAL" clId="{699A2B27-248B-4F8F-8951-F05174C68DB6}"/>
    <pc:docChg chg="modSld">
      <pc:chgData name="Andrea L. Browning" userId="aa32dd76-d095-4f7c-ab83-e674fb590cec" providerId="ADAL" clId="{699A2B27-248B-4F8F-8951-F05174C68DB6}" dt="2023-07-05T19:29:02.305" v="1" actId="962"/>
      <pc:docMkLst>
        <pc:docMk/>
      </pc:docMkLst>
      <pc:sldChg chg="modSp mod">
        <pc:chgData name="Andrea L. Browning" userId="aa32dd76-d095-4f7c-ab83-e674fb590cec" providerId="ADAL" clId="{699A2B27-248B-4F8F-8951-F05174C68DB6}" dt="2023-07-05T19:29:02.305" v="1" actId="962"/>
        <pc:sldMkLst>
          <pc:docMk/>
          <pc:sldMk cId="1837435920" sldId="269"/>
        </pc:sldMkLst>
        <pc:picChg chg="mod">
          <ac:chgData name="Andrea L. Browning" userId="aa32dd76-d095-4f7c-ab83-e674fb590cec" providerId="ADAL" clId="{699A2B27-248B-4F8F-8951-F05174C68DB6}" dt="2023-07-05T19:29:02.305" v="1" actId="962"/>
          <ac:picMkLst>
            <pc:docMk/>
            <pc:sldMk cId="1837435920" sldId="269"/>
            <ac:picMk id="4" creationId="{721279E8-E4B5-0A47-B7B0-FC903036FB9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EE86A-CA80-C646-98DE-168FA25E040A}" type="doc">
      <dgm:prSet loTypeId="urn:microsoft.com/office/officeart/2005/8/layout/vList5" loCatId="" qsTypeId="urn:microsoft.com/office/officeart/2005/8/quickstyle/simple1" qsCatId="simple" csTypeId="urn:microsoft.com/office/officeart/2005/8/colors/accent0_3" csCatId="mainScheme" phldr="1"/>
      <dgm:spPr/>
      <dgm:t>
        <a:bodyPr/>
        <a:lstStyle/>
        <a:p>
          <a:endParaRPr lang="en-US"/>
        </a:p>
      </dgm:t>
    </dgm:pt>
    <dgm:pt modelId="{0E371FFB-5C31-614C-BF7D-67B5155CDE4F}">
      <dgm:prSet phldrT="[Text]"/>
      <dgm:spPr/>
      <dgm:t>
        <a:bodyPr/>
        <a:lstStyle/>
        <a:p>
          <a:r>
            <a:rPr lang="en-US" dirty="0"/>
            <a:t>Biological female/male</a:t>
          </a:r>
        </a:p>
      </dgm:t>
    </dgm:pt>
    <dgm:pt modelId="{CD3C7211-4B44-F34E-BDD2-DABC6F58AB7A}" type="parTrans" cxnId="{B27DF430-479B-BA47-BBE8-F1519B029D8C}">
      <dgm:prSet/>
      <dgm:spPr/>
      <dgm:t>
        <a:bodyPr/>
        <a:lstStyle/>
        <a:p>
          <a:endParaRPr lang="en-US"/>
        </a:p>
      </dgm:t>
    </dgm:pt>
    <dgm:pt modelId="{52E2C60E-EC33-9840-92BB-E227E3D5123D}" type="sibTrans" cxnId="{B27DF430-479B-BA47-BBE8-F1519B029D8C}">
      <dgm:prSet/>
      <dgm:spPr/>
      <dgm:t>
        <a:bodyPr/>
        <a:lstStyle/>
        <a:p>
          <a:endParaRPr lang="en-US"/>
        </a:p>
      </dgm:t>
    </dgm:pt>
    <dgm:pt modelId="{66764F39-3D50-F544-A0C5-626381B14474}">
      <dgm:prSet phldrT="[Text]"/>
      <dgm:spPr>
        <a:solidFill>
          <a:srgbClr val="50B3C7">
            <a:alpha val="90000"/>
          </a:srgbClr>
        </a:solidFill>
      </dgm:spPr>
      <dgm:t>
        <a:bodyPr/>
        <a:lstStyle/>
        <a:p>
          <a:pPr>
            <a:buNone/>
          </a:pPr>
          <a:r>
            <a:rPr lang="en-US" dirty="0"/>
            <a:t>   Assigned female/male at birth</a:t>
          </a:r>
        </a:p>
      </dgm:t>
    </dgm:pt>
    <dgm:pt modelId="{69655E72-04A5-D046-BB49-F3C7E0155A65}" type="parTrans" cxnId="{9C24EE4E-4A8A-C24F-B207-6254A07F263A}">
      <dgm:prSet/>
      <dgm:spPr/>
      <dgm:t>
        <a:bodyPr/>
        <a:lstStyle/>
        <a:p>
          <a:endParaRPr lang="en-US"/>
        </a:p>
      </dgm:t>
    </dgm:pt>
    <dgm:pt modelId="{593A6FA6-5D50-F641-A628-FF823EC002BC}" type="sibTrans" cxnId="{9C24EE4E-4A8A-C24F-B207-6254A07F263A}">
      <dgm:prSet/>
      <dgm:spPr/>
      <dgm:t>
        <a:bodyPr/>
        <a:lstStyle/>
        <a:p>
          <a:endParaRPr lang="en-US"/>
        </a:p>
      </dgm:t>
    </dgm:pt>
    <dgm:pt modelId="{677EE58D-6098-1440-A050-37FAD4126F59}">
      <dgm:prSet phldrT="[Text]"/>
      <dgm:spPr/>
      <dgm:t>
        <a:bodyPr/>
        <a:lstStyle/>
        <a:p>
          <a:r>
            <a:rPr lang="en-US" dirty="0"/>
            <a:t>Gender nonconforming</a:t>
          </a:r>
        </a:p>
      </dgm:t>
    </dgm:pt>
    <dgm:pt modelId="{F383DBB1-E96B-754A-A2C5-8666AD79EFB8}" type="parTrans" cxnId="{F301EFC4-A177-B74C-A0C8-2A5CCE565D48}">
      <dgm:prSet/>
      <dgm:spPr/>
      <dgm:t>
        <a:bodyPr/>
        <a:lstStyle/>
        <a:p>
          <a:endParaRPr lang="en-US"/>
        </a:p>
      </dgm:t>
    </dgm:pt>
    <dgm:pt modelId="{F125C253-F284-C742-BC7C-6FCF8E846135}" type="sibTrans" cxnId="{F301EFC4-A177-B74C-A0C8-2A5CCE565D48}">
      <dgm:prSet/>
      <dgm:spPr/>
      <dgm:t>
        <a:bodyPr/>
        <a:lstStyle/>
        <a:p>
          <a:endParaRPr lang="en-US"/>
        </a:p>
      </dgm:t>
    </dgm:pt>
    <dgm:pt modelId="{13733167-B5A6-C44C-A389-5B0B2B39C799}">
      <dgm:prSet phldrT="[Text]"/>
      <dgm:spPr>
        <a:solidFill>
          <a:srgbClr val="50B3C7">
            <a:alpha val="90000"/>
          </a:srgbClr>
        </a:solidFill>
      </dgm:spPr>
      <dgm:t>
        <a:bodyPr/>
        <a:lstStyle/>
        <a:p>
          <a:pPr>
            <a:buNone/>
          </a:pPr>
          <a:r>
            <a:rPr lang="en-US" dirty="0"/>
            <a:t>   Gender non-binary</a:t>
          </a:r>
        </a:p>
      </dgm:t>
    </dgm:pt>
    <dgm:pt modelId="{F6DD0D7C-5F41-3E4A-A4B2-7CC86F8DF0F9}" type="parTrans" cxnId="{2AC86469-302E-614D-A0F4-9D680AE0B0CB}">
      <dgm:prSet/>
      <dgm:spPr/>
      <dgm:t>
        <a:bodyPr/>
        <a:lstStyle/>
        <a:p>
          <a:endParaRPr lang="en-US"/>
        </a:p>
      </dgm:t>
    </dgm:pt>
    <dgm:pt modelId="{66A1BAEA-B5DE-4B40-A70E-515B77D73340}" type="sibTrans" cxnId="{2AC86469-302E-614D-A0F4-9D680AE0B0CB}">
      <dgm:prSet/>
      <dgm:spPr/>
      <dgm:t>
        <a:bodyPr/>
        <a:lstStyle/>
        <a:p>
          <a:endParaRPr lang="en-US"/>
        </a:p>
      </dgm:t>
    </dgm:pt>
    <dgm:pt modelId="{B244500A-630D-B04A-91A6-D52E02946981}">
      <dgm:prSet phldrT="[Text]"/>
      <dgm:spPr/>
      <dgm:t>
        <a:bodyPr/>
        <a:lstStyle/>
        <a:p>
          <a:r>
            <a:rPr lang="en-US" dirty="0"/>
            <a:t>Sexual preference/lifestyle </a:t>
          </a:r>
        </a:p>
      </dgm:t>
    </dgm:pt>
    <dgm:pt modelId="{D86D48B2-D6D0-6741-97B6-990A3E43ECC3}" type="parTrans" cxnId="{A8457FCA-D277-9D43-8CF4-D9F61996E2D4}">
      <dgm:prSet/>
      <dgm:spPr/>
      <dgm:t>
        <a:bodyPr/>
        <a:lstStyle/>
        <a:p>
          <a:endParaRPr lang="en-US"/>
        </a:p>
      </dgm:t>
    </dgm:pt>
    <dgm:pt modelId="{02BEFBB3-A742-EF4E-A25D-8D68C624BC85}" type="sibTrans" cxnId="{A8457FCA-D277-9D43-8CF4-D9F61996E2D4}">
      <dgm:prSet/>
      <dgm:spPr/>
      <dgm:t>
        <a:bodyPr/>
        <a:lstStyle/>
        <a:p>
          <a:endParaRPr lang="en-US"/>
        </a:p>
      </dgm:t>
    </dgm:pt>
    <dgm:pt modelId="{FA3209B3-A0A3-1944-9611-EE7C4D153F47}">
      <dgm:prSet phldrT="[Text]"/>
      <dgm:spPr>
        <a:solidFill>
          <a:srgbClr val="50B3C7">
            <a:alpha val="90000"/>
          </a:srgbClr>
        </a:solidFill>
      </dgm:spPr>
      <dgm:t>
        <a:bodyPr/>
        <a:lstStyle/>
        <a:p>
          <a:pPr>
            <a:buNone/>
          </a:pPr>
          <a:r>
            <a:rPr lang="en-US" dirty="0"/>
            <a:t>   Sexual orientation</a:t>
          </a:r>
        </a:p>
      </dgm:t>
    </dgm:pt>
    <dgm:pt modelId="{F24C534F-F1B2-4E44-A8FA-17DBB74B2BC0}" type="parTrans" cxnId="{1A2C1099-B53B-EA47-AF41-08A39E3B067E}">
      <dgm:prSet/>
      <dgm:spPr/>
      <dgm:t>
        <a:bodyPr/>
        <a:lstStyle/>
        <a:p>
          <a:endParaRPr lang="en-US"/>
        </a:p>
      </dgm:t>
    </dgm:pt>
    <dgm:pt modelId="{9B1CEA54-F3F7-F949-A1A9-20EADD2FE9B7}" type="sibTrans" cxnId="{1A2C1099-B53B-EA47-AF41-08A39E3B067E}">
      <dgm:prSet/>
      <dgm:spPr/>
      <dgm:t>
        <a:bodyPr/>
        <a:lstStyle/>
        <a:p>
          <a:endParaRPr lang="en-US"/>
        </a:p>
      </dgm:t>
    </dgm:pt>
    <dgm:pt modelId="{A0457C4C-7C55-794D-89BB-080D2FB289BB}">
      <dgm:prSet phldrT="[Text]"/>
      <dgm:spPr/>
      <dgm:t>
        <a:bodyPr/>
        <a:lstStyle/>
        <a:p>
          <a:pPr>
            <a:lnSpc>
              <a:spcPct val="100000"/>
            </a:lnSpc>
            <a:spcAft>
              <a:spcPts val="0"/>
            </a:spcAft>
          </a:pPr>
          <a:r>
            <a:rPr lang="en-US" dirty="0"/>
            <a:t>Female-to-male (FTM) and</a:t>
          </a:r>
        </a:p>
        <a:p>
          <a:pPr>
            <a:lnSpc>
              <a:spcPct val="100000"/>
            </a:lnSpc>
            <a:spcAft>
              <a:spcPts val="0"/>
            </a:spcAft>
          </a:pPr>
          <a:r>
            <a:rPr lang="en-US" dirty="0"/>
            <a:t>Male-to-female (MTF)</a:t>
          </a:r>
        </a:p>
      </dgm:t>
    </dgm:pt>
    <dgm:pt modelId="{4CEE50E3-69CF-274E-B074-935AB12C438E}" type="parTrans" cxnId="{FC3DA094-35E4-A94B-A912-D8FEE2140D6B}">
      <dgm:prSet/>
      <dgm:spPr/>
      <dgm:t>
        <a:bodyPr/>
        <a:lstStyle/>
        <a:p>
          <a:endParaRPr lang="en-US"/>
        </a:p>
      </dgm:t>
    </dgm:pt>
    <dgm:pt modelId="{92CAE04A-65CA-F44F-A891-7E080B677B0F}" type="sibTrans" cxnId="{FC3DA094-35E4-A94B-A912-D8FEE2140D6B}">
      <dgm:prSet/>
      <dgm:spPr/>
      <dgm:t>
        <a:bodyPr/>
        <a:lstStyle/>
        <a:p>
          <a:endParaRPr lang="en-US"/>
        </a:p>
      </dgm:t>
    </dgm:pt>
    <dgm:pt modelId="{9B5C5977-98EB-E446-95ED-9ECA19CBE9C1}">
      <dgm:prSet phldrT="[Text]"/>
      <dgm:spPr>
        <a:solidFill>
          <a:srgbClr val="50B3C7">
            <a:alpha val="90000"/>
          </a:srgbClr>
        </a:solidFill>
      </dgm:spPr>
      <dgm:t>
        <a:bodyPr/>
        <a:lstStyle/>
        <a:p>
          <a:pPr>
            <a:buNone/>
          </a:pPr>
          <a:r>
            <a:rPr lang="en-US" dirty="0"/>
            <a:t>   Transgender man and transgender woman</a:t>
          </a:r>
        </a:p>
      </dgm:t>
    </dgm:pt>
    <dgm:pt modelId="{9B53DFE8-1FD3-1D4D-AE39-FC7FB7E1EA06}" type="parTrans" cxnId="{2F267FEB-B4C0-D949-8759-232D3222F834}">
      <dgm:prSet/>
      <dgm:spPr/>
      <dgm:t>
        <a:bodyPr/>
        <a:lstStyle/>
        <a:p>
          <a:endParaRPr lang="en-US"/>
        </a:p>
      </dgm:t>
    </dgm:pt>
    <dgm:pt modelId="{5B9F3C46-3DD5-8649-88A0-32B3F56B2E97}" type="sibTrans" cxnId="{2F267FEB-B4C0-D949-8759-232D3222F834}">
      <dgm:prSet/>
      <dgm:spPr/>
      <dgm:t>
        <a:bodyPr/>
        <a:lstStyle/>
        <a:p>
          <a:endParaRPr lang="en-US"/>
        </a:p>
      </dgm:t>
    </dgm:pt>
    <dgm:pt modelId="{8A9870BF-E576-B544-9E9E-14F03340F45F}">
      <dgm:prSet phldrT="[Text]"/>
      <dgm:spPr/>
      <dgm:t>
        <a:bodyPr/>
        <a:lstStyle/>
        <a:p>
          <a:r>
            <a:rPr lang="en-US" dirty="0"/>
            <a:t>Disorders/differences of sex development</a:t>
          </a:r>
        </a:p>
      </dgm:t>
    </dgm:pt>
    <dgm:pt modelId="{3FF1040B-0127-CC40-96B1-825B90AC64FA}" type="parTrans" cxnId="{A7C617C8-A97B-1340-AACB-41F0F19CE58B}">
      <dgm:prSet/>
      <dgm:spPr/>
      <dgm:t>
        <a:bodyPr/>
        <a:lstStyle/>
        <a:p>
          <a:endParaRPr lang="en-US"/>
        </a:p>
      </dgm:t>
    </dgm:pt>
    <dgm:pt modelId="{303E0648-06B7-F84D-AAB1-387D110F2901}" type="sibTrans" cxnId="{A7C617C8-A97B-1340-AACB-41F0F19CE58B}">
      <dgm:prSet/>
      <dgm:spPr/>
      <dgm:t>
        <a:bodyPr/>
        <a:lstStyle/>
        <a:p>
          <a:endParaRPr lang="en-US"/>
        </a:p>
      </dgm:t>
    </dgm:pt>
    <dgm:pt modelId="{488383D1-05F6-264F-95E0-1F068B179B57}">
      <dgm:prSet phldrT="[Text]"/>
      <dgm:spPr>
        <a:solidFill>
          <a:srgbClr val="50B3C7">
            <a:alpha val="90000"/>
          </a:srgbClr>
        </a:solidFill>
      </dgm:spPr>
      <dgm:t>
        <a:bodyPr/>
        <a:lstStyle/>
        <a:p>
          <a:pPr>
            <a:buNone/>
          </a:pPr>
          <a:r>
            <a:rPr lang="en-US" dirty="0"/>
            <a:t>   Intersex</a:t>
          </a:r>
        </a:p>
      </dgm:t>
    </dgm:pt>
    <dgm:pt modelId="{4FD2F233-67A5-7C47-B6CA-84D4A293C559}" type="parTrans" cxnId="{6F5C8400-E0E2-A441-882A-C47734290FD5}">
      <dgm:prSet/>
      <dgm:spPr/>
      <dgm:t>
        <a:bodyPr/>
        <a:lstStyle/>
        <a:p>
          <a:endParaRPr lang="en-US"/>
        </a:p>
      </dgm:t>
    </dgm:pt>
    <dgm:pt modelId="{93BEFF18-CA31-F34E-BEC0-BB4D5190A96F}" type="sibTrans" cxnId="{6F5C8400-E0E2-A441-882A-C47734290FD5}">
      <dgm:prSet/>
      <dgm:spPr/>
      <dgm:t>
        <a:bodyPr/>
        <a:lstStyle/>
        <a:p>
          <a:endParaRPr lang="en-US"/>
        </a:p>
      </dgm:t>
    </dgm:pt>
    <dgm:pt modelId="{C09099A3-A88B-4B43-A86E-9F92D8601EBE}">
      <dgm:prSet phldrT="[Text]"/>
      <dgm:spPr/>
      <dgm:t>
        <a:bodyPr/>
        <a:lstStyle/>
        <a:p>
          <a:pPr>
            <a:lnSpc>
              <a:spcPct val="100000"/>
            </a:lnSpc>
            <a:spcAft>
              <a:spcPts val="0"/>
            </a:spcAft>
          </a:pPr>
          <a:r>
            <a:rPr lang="en-US" dirty="0"/>
            <a:t>Cross-sex hormone therapy;</a:t>
          </a:r>
        </a:p>
        <a:p>
          <a:pPr>
            <a:lnSpc>
              <a:spcPct val="100000"/>
            </a:lnSpc>
            <a:spcAft>
              <a:spcPts val="0"/>
            </a:spcAft>
          </a:pPr>
          <a:r>
            <a:rPr lang="en-US" dirty="0"/>
            <a:t>hormone replacement therapy</a:t>
          </a:r>
        </a:p>
      </dgm:t>
    </dgm:pt>
    <dgm:pt modelId="{B5839451-0732-BC4D-8501-A5C066EE2F22}" type="parTrans" cxnId="{A5395190-8E8A-DF44-A52E-5860A4DFFDD9}">
      <dgm:prSet/>
      <dgm:spPr/>
      <dgm:t>
        <a:bodyPr/>
        <a:lstStyle/>
        <a:p>
          <a:endParaRPr lang="en-US"/>
        </a:p>
      </dgm:t>
    </dgm:pt>
    <dgm:pt modelId="{2E25923D-0E6A-2B47-8122-1D0CBEDB4932}" type="sibTrans" cxnId="{A5395190-8E8A-DF44-A52E-5860A4DFFDD9}">
      <dgm:prSet/>
      <dgm:spPr/>
      <dgm:t>
        <a:bodyPr/>
        <a:lstStyle/>
        <a:p>
          <a:endParaRPr lang="en-US"/>
        </a:p>
      </dgm:t>
    </dgm:pt>
    <dgm:pt modelId="{7ACE2664-C470-2A41-8042-C8F49E68431F}">
      <dgm:prSet phldrT="[Text]"/>
      <dgm:spPr>
        <a:solidFill>
          <a:srgbClr val="50B3C7">
            <a:alpha val="90000"/>
          </a:srgbClr>
        </a:solidFill>
      </dgm:spPr>
      <dgm:t>
        <a:bodyPr/>
        <a:lstStyle/>
        <a:p>
          <a:pPr>
            <a:buNone/>
          </a:pPr>
          <a:r>
            <a:rPr lang="en-US" dirty="0"/>
            <a:t>   Gender-affirming hormone therapy</a:t>
          </a:r>
        </a:p>
      </dgm:t>
    </dgm:pt>
    <dgm:pt modelId="{D7DD47FB-27D9-0646-83F1-6F3C25B529F8}" type="parTrans" cxnId="{17DD0AD6-D584-5F41-B02B-DE71875E7FF2}">
      <dgm:prSet/>
      <dgm:spPr/>
      <dgm:t>
        <a:bodyPr/>
        <a:lstStyle/>
        <a:p>
          <a:endParaRPr lang="en-US"/>
        </a:p>
      </dgm:t>
    </dgm:pt>
    <dgm:pt modelId="{FFC6DB10-6F85-8C4A-9F72-0B19221348CD}" type="sibTrans" cxnId="{17DD0AD6-D584-5F41-B02B-DE71875E7FF2}">
      <dgm:prSet/>
      <dgm:spPr/>
      <dgm:t>
        <a:bodyPr/>
        <a:lstStyle/>
        <a:p>
          <a:endParaRPr lang="en-US"/>
        </a:p>
      </dgm:t>
    </dgm:pt>
    <dgm:pt modelId="{27F3D363-F17E-E24A-A734-CF77C02456B6}" type="pres">
      <dgm:prSet presAssocID="{1BFEE86A-CA80-C646-98DE-168FA25E040A}" presName="Name0" presStyleCnt="0">
        <dgm:presLayoutVars>
          <dgm:dir/>
          <dgm:animLvl val="lvl"/>
          <dgm:resizeHandles val="exact"/>
        </dgm:presLayoutVars>
      </dgm:prSet>
      <dgm:spPr/>
    </dgm:pt>
    <dgm:pt modelId="{8E4E8B2F-0661-B24D-B864-6C00F89CEF7F}" type="pres">
      <dgm:prSet presAssocID="{0E371FFB-5C31-614C-BF7D-67B5155CDE4F}" presName="linNode" presStyleCnt="0"/>
      <dgm:spPr/>
    </dgm:pt>
    <dgm:pt modelId="{D298F339-5424-034F-992A-0C9B34B8D13B}" type="pres">
      <dgm:prSet presAssocID="{0E371FFB-5C31-614C-BF7D-67B5155CDE4F}" presName="parentText" presStyleLbl="node1" presStyleIdx="0" presStyleCnt="6">
        <dgm:presLayoutVars>
          <dgm:chMax val="1"/>
          <dgm:bulletEnabled val="1"/>
        </dgm:presLayoutVars>
      </dgm:prSet>
      <dgm:spPr/>
    </dgm:pt>
    <dgm:pt modelId="{849228B0-9A29-EB40-BA4D-4CF01D17603E}" type="pres">
      <dgm:prSet presAssocID="{0E371FFB-5C31-614C-BF7D-67B5155CDE4F}" presName="descendantText" presStyleLbl="alignAccFollowNode1" presStyleIdx="0" presStyleCnt="6">
        <dgm:presLayoutVars>
          <dgm:bulletEnabled val="1"/>
        </dgm:presLayoutVars>
      </dgm:prSet>
      <dgm:spPr/>
    </dgm:pt>
    <dgm:pt modelId="{0B08E2DF-39CE-D340-B4E9-8AA17170D3C2}" type="pres">
      <dgm:prSet presAssocID="{52E2C60E-EC33-9840-92BB-E227E3D5123D}" presName="sp" presStyleCnt="0"/>
      <dgm:spPr/>
    </dgm:pt>
    <dgm:pt modelId="{BE4ED52E-844A-B448-A604-7AACE2E96F29}" type="pres">
      <dgm:prSet presAssocID="{C09099A3-A88B-4B43-A86E-9F92D8601EBE}" presName="linNode" presStyleCnt="0"/>
      <dgm:spPr/>
    </dgm:pt>
    <dgm:pt modelId="{798FC929-2F8F-7A46-A107-98866B6DF295}" type="pres">
      <dgm:prSet presAssocID="{C09099A3-A88B-4B43-A86E-9F92D8601EBE}" presName="parentText" presStyleLbl="node1" presStyleIdx="1" presStyleCnt="6">
        <dgm:presLayoutVars>
          <dgm:chMax val="1"/>
          <dgm:bulletEnabled val="1"/>
        </dgm:presLayoutVars>
      </dgm:prSet>
      <dgm:spPr/>
    </dgm:pt>
    <dgm:pt modelId="{D7C81F87-032C-6242-B338-5CF7E2C389D6}" type="pres">
      <dgm:prSet presAssocID="{C09099A3-A88B-4B43-A86E-9F92D8601EBE}" presName="descendantText" presStyleLbl="alignAccFollowNode1" presStyleIdx="1" presStyleCnt="6">
        <dgm:presLayoutVars>
          <dgm:bulletEnabled val="1"/>
        </dgm:presLayoutVars>
      </dgm:prSet>
      <dgm:spPr/>
    </dgm:pt>
    <dgm:pt modelId="{D0297BB7-8720-A340-926B-8A3D530D5FDB}" type="pres">
      <dgm:prSet presAssocID="{2E25923D-0E6A-2B47-8122-1D0CBEDB4932}" presName="sp" presStyleCnt="0"/>
      <dgm:spPr/>
    </dgm:pt>
    <dgm:pt modelId="{7D5CAF8D-6F71-F345-B70C-C4D9DAC801B3}" type="pres">
      <dgm:prSet presAssocID="{8A9870BF-E576-B544-9E9E-14F03340F45F}" presName="linNode" presStyleCnt="0"/>
      <dgm:spPr/>
    </dgm:pt>
    <dgm:pt modelId="{C5B1EF4D-7341-D34B-BD01-6012C218CA89}" type="pres">
      <dgm:prSet presAssocID="{8A9870BF-E576-B544-9E9E-14F03340F45F}" presName="parentText" presStyleLbl="node1" presStyleIdx="2" presStyleCnt="6">
        <dgm:presLayoutVars>
          <dgm:chMax val="1"/>
          <dgm:bulletEnabled val="1"/>
        </dgm:presLayoutVars>
      </dgm:prSet>
      <dgm:spPr/>
    </dgm:pt>
    <dgm:pt modelId="{74D62EB0-E023-7948-B40F-112175B12DAE}" type="pres">
      <dgm:prSet presAssocID="{8A9870BF-E576-B544-9E9E-14F03340F45F}" presName="descendantText" presStyleLbl="alignAccFollowNode1" presStyleIdx="2" presStyleCnt="6">
        <dgm:presLayoutVars>
          <dgm:bulletEnabled val="1"/>
        </dgm:presLayoutVars>
      </dgm:prSet>
      <dgm:spPr/>
    </dgm:pt>
    <dgm:pt modelId="{40B6D735-88D4-FC40-83E9-C6BF17D32184}" type="pres">
      <dgm:prSet presAssocID="{303E0648-06B7-F84D-AAB1-387D110F2901}" presName="sp" presStyleCnt="0"/>
      <dgm:spPr/>
    </dgm:pt>
    <dgm:pt modelId="{7F2CC179-BA88-914B-BEE6-797ED8F13A5E}" type="pres">
      <dgm:prSet presAssocID="{677EE58D-6098-1440-A050-37FAD4126F59}" presName="linNode" presStyleCnt="0"/>
      <dgm:spPr/>
    </dgm:pt>
    <dgm:pt modelId="{A1196DFC-DFBB-3A4F-BF48-8BFEE8132319}" type="pres">
      <dgm:prSet presAssocID="{677EE58D-6098-1440-A050-37FAD4126F59}" presName="parentText" presStyleLbl="node1" presStyleIdx="3" presStyleCnt="6">
        <dgm:presLayoutVars>
          <dgm:chMax val="1"/>
          <dgm:bulletEnabled val="1"/>
        </dgm:presLayoutVars>
      </dgm:prSet>
      <dgm:spPr/>
    </dgm:pt>
    <dgm:pt modelId="{EC2101CA-34B3-B944-B46A-87F94B1257A5}" type="pres">
      <dgm:prSet presAssocID="{677EE58D-6098-1440-A050-37FAD4126F59}" presName="descendantText" presStyleLbl="alignAccFollowNode1" presStyleIdx="3" presStyleCnt="6">
        <dgm:presLayoutVars>
          <dgm:bulletEnabled val="1"/>
        </dgm:presLayoutVars>
      </dgm:prSet>
      <dgm:spPr/>
    </dgm:pt>
    <dgm:pt modelId="{991AA2EA-3870-D04B-A231-21A8618389A5}" type="pres">
      <dgm:prSet presAssocID="{F125C253-F284-C742-BC7C-6FCF8E846135}" presName="sp" presStyleCnt="0"/>
      <dgm:spPr/>
    </dgm:pt>
    <dgm:pt modelId="{5E3E49BE-7F62-8F48-848B-53FA5FFEF07A}" type="pres">
      <dgm:prSet presAssocID="{B244500A-630D-B04A-91A6-D52E02946981}" presName="linNode" presStyleCnt="0"/>
      <dgm:spPr/>
    </dgm:pt>
    <dgm:pt modelId="{A925A105-E96B-0344-B49E-A87DB95AE21F}" type="pres">
      <dgm:prSet presAssocID="{B244500A-630D-B04A-91A6-D52E02946981}" presName="parentText" presStyleLbl="node1" presStyleIdx="4" presStyleCnt="6">
        <dgm:presLayoutVars>
          <dgm:chMax val="1"/>
          <dgm:bulletEnabled val="1"/>
        </dgm:presLayoutVars>
      </dgm:prSet>
      <dgm:spPr/>
    </dgm:pt>
    <dgm:pt modelId="{28DD2D69-2C02-D24F-BF02-AB56FE5BE015}" type="pres">
      <dgm:prSet presAssocID="{B244500A-630D-B04A-91A6-D52E02946981}" presName="descendantText" presStyleLbl="alignAccFollowNode1" presStyleIdx="4" presStyleCnt="6">
        <dgm:presLayoutVars>
          <dgm:bulletEnabled val="1"/>
        </dgm:presLayoutVars>
      </dgm:prSet>
      <dgm:spPr/>
    </dgm:pt>
    <dgm:pt modelId="{D6A22E7D-C21C-804C-8384-2F1D33C1A435}" type="pres">
      <dgm:prSet presAssocID="{02BEFBB3-A742-EF4E-A25D-8D68C624BC85}" presName="sp" presStyleCnt="0"/>
      <dgm:spPr/>
    </dgm:pt>
    <dgm:pt modelId="{62B03A83-C9B7-E946-B7CA-97783579BE8D}" type="pres">
      <dgm:prSet presAssocID="{A0457C4C-7C55-794D-89BB-080D2FB289BB}" presName="linNode" presStyleCnt="0"/>
      <dgm:spPr/>
    </dgm:pt>
    <dgm:pt modelId="{D35242FC-2CAD-484F-BE8A-1D18B5A3ECAB}" type="pres">
      <dgm:prSet presAssocID="{A0457C4C-7C55-794D-89BB-080D2FB289BB}" presName="parentText" presStyleLbl="node1" presStyleIdx="5" presStyleCnt="6">
        <dgm:presLayoutVars>
          <dgm:chMax val="1"/>
          <dgm:bulletEnabled val="1"/>
        </dgm:presLayoutVars>
      </dgm:prSet>
      <dgm:spPr/>
    </dgm:pt>
    <dgm:pt modelId="{4667C527-0282-5B43-BB65-3540777DAAC8}" type="pres">
      <dgm:prSet presAssocID="{A0457C4C-7C55-794D-89BB-080D2FB289BB}" presName="descendantText" presStyleLbl="alignAccFollowNode1" presStyleIdx="5" presStyleCnt="6">
        <dgm:presLayoutVars>
          <dgm:bulletEnabled val="1"/>
        </dgm:presLayoutVars>
      </dgm:prSet>
      <dgm:spPr/>
    </dgm:pt>
  </dgm:ptLst>
  <dgm:cxnLst>
    <dgm:cxn modelId="{6F5C8400-E0E2-A441-882A-C47734290FD5}" srcId="{8A9870BF-E576-B544-9E9E-14F03340F45F}" destId="{488383D1-05F6-264F-95E0-1F068B179B57}" srcOrd="0" destOrd="0" parTransId="{4FD2F233-67A5-7C47-B6CA-84D4A293C559}" sibTransId="{93BEFF18-CA31-F34E-BEC0-BB4D5190A96F}"/>
    <dgm:cxn modelId="{37B22C13-AC13-A948-B80E-DBA23A943C55}" type="presOf" srcId="{C09099A3-A88B-4B43-A86E-9F92D8601EBE}" destId="{798FC929-2F8F-7A46-A107-98866B6DF295}" srcOrd="0" destOrd="0" presId="urn:microsoft.com/office/officeart/2005/8/layout/vList5"/>
    <dgm:cxn modelId="{03D35521-FC1E-474A-AFFE-EC79EFCEC492}" type="presOf" srcId="{A0457C4C-7C55-794D-89BB-080D2FB289BB}" destId="{D35242FC-2CAD-484F-BE8A-1D18B5A3ECAB}" srcOrd="0" destOrd="0" presId="urn:microsoft.com/office/officeart/2005/8/layout/vList5"/>
    <dgm:cxn modelId="{30E49E25-6800-0649-A820-6273A9142E52}" type="presOf" srcId="{1BFEE86A-CA80-C646-98DE-168FA25E040A}" destId="{27F3D363-F17E-E24A-A734-CF77C02456B6}" srcOrd="0" destOrd="0" presId="urn:microsoft.com/office/officeart/2005/8/layout/vList5"/>
    <dgm:cxn modelId="{FC821F2B-059F-B54F-8765-3D81FC37094E}" type="presOf" srcId="{488383D1-05F6-264F-95E0-1F068B179B57}" destId="{74D62EB0-E023-7948-B40F-112175B12DAE}" srcOrd="0" destOrd="0" presId="urn:microsoft.com/office/officeart/2005/8/layout/vList5"/>
    <dgm:cxn modelId="{4207212F-3365-E142-8FDE-6E7D4E7660F1}" type="presOf" srcId="{677EE58D-6098-1440-A050-37FAD4126F59}" destId="{A1196DFC-DFBB-3A4F-BF48-8BFEE8132319}" srcOrd="0" destOrd="0" presId="urn:microsoft.com/office/officeart/2005/8/layout/vList5"/>
    <dgm:cxn modelId="{B27DF430-479B-BA47-BBE8-F1519B029D8C}" srcId="{1BFEE86A-CA80-C646-98DE-168FA25E040A}" destId="{0E371FFB-5C31-614C-BF7D-67B5155CDE4F}" srcOrd="0" destOrd="0" parTransId="{CD3C7211-4B44-F34E-BDD2-DABC6F58AB7A}" sibTransId="{52E2C60E-EC33-9840-92BB-E227E3D5123D}"/>
    <dgm:cxn modelId="{2AC86469-302E-614D-A0F4-9D680AE0B0CB}" srcId="{677EE58D-6098-1440-A050-37FAD4126F59}" destId="{13733167-B5A6-C44C-A389-5B0B2B39C799}" srcOrd="0" destOrd="0" parTransId="{F6DD0D7C-5F41-3E4A-A4B2-7CC86F8DF0F9}" sibTransId="{66A1BAEA-B5DE-4B40-A70E-515B77D73340}"/>
    <dgm:cxn modelId="{D6D83D6A-EF83-7649-A5AF-2C22B7EC7C0F}" type="presOf" srcId="{13733167-B5A6-C44C-A389-5B0B2B39C799}" destId="{EC2101CA-34B3-B944-B46A-87F94B1257A5}" srcOrd="0" destOrd="0" presId="urn:microsoft.com/office/officeart/2005/8/layout/vList5"/>
    <dgm:cxn modelId="{9C24EE4E-4A8A-C24F-B207-6254A07F263A}" srcId="{0E371FFB-5C31-614C-BF7D-67B5155CDE4F}" destId="{66764F39-3D50-F544-A0C5-626381B14474}" srcOrd="0" destOrd="0" parTransId="{69655E72-04A5-D046-BB49-F3C7E0155A65}" sibTransId="{593A6FA6-5D50-F641-A628-FF823EC002BC}"/>
    <dgm:cxn modelId="{A5395190-8E8A-DF44-A52E-5860A4DFFDD9}" srcId="{1BFEE86A-CA80-C646-98DE-168FA25E040A}" destId="{C09099A3-A88B-4B43-A86E-9F92D8601EBE}" srcOrd="1" destOrd="0" parTransId="{B5839451-0732-BC4D-8501-A5C066EE2F22}" sibTransId="{2E25923D-0E6A-2B47-8122-1D0CBEDB4932}"/>
    <dgm:cxn modelId="{FC3DA094-35E4-A94B-A912-D8FEE2140D6B}" srcId="{1BFEE86A-CA80-C646-98DE-168FA25E040A}" destId="{A0457C4C-7C55-794D-89BB-080D2FB289BB}" srcOrd="5" destOrd="0" parTransId="{4CEE50E3-69CF-274E-B074-935AB12C438E}" sibTransId="{92CAE04A-65CA-F44F-A891-7E080B677B0F}"/>
    <dgm:cxn modelId="{1A2C1099-B53B-EA47-AF41-08A39E3B067E}" srcId="{B244500A-630D-B04A-91A6-D52E02946981}" destId="{FA3209B3-A0A3-1944-9611-EE7C4D153F47}" srcOrd="0" destOrd="0" parTransId="{F24C534F-F1B2-4E44-A8FA-17DBB74B2BC0}" sibTransId="{9B1CEA54-F3F7-F949-A1A9-20EADD2FE9B7}"/>
    <dgm:cxn modelId="{0FCC6AA7-715B-CD43-A49E-F72CCF0AB312}" type="presOf" srcId="{FA3209B3-A0A3-1944-9611-EE7C4D153F47}" destId="{28DD2D69-2C02-D24F-BF02-AB56FE5BE015}" srcOrd="0" destOrd="0" presId="urn:microsoft.com/office/officeart/2005/8/layout/vList5"/>
    <dgm:cxn modelId="{49B8EEAE-12B7-EF48-A629-8C44216EF02A}" type="presOf" srcId="{7ACE2664-C470-2A41-8042-C8F49E68431F}" destId="{D7C81F87-032C-6242-B338-5CF7E2C389D6}" srcOrd="0" destOrd="0" presId="urn:microsoft.com/office/officeart/2005/8/layout/vList5"/>
    <dgm:cxn modelId="{0FD19ABC-4B46-CB49-88E1-659999CA678F}" type="presOf" srcId="{8A9870BF-E576-B544-9E9E-14F03340F45F}" destId="{C5B1EF4D-7341-D34B-BD01-6012C218CA89}" srcOrd="0" destOrd="0" presId="urn:microsoft.com/office/officeart/2005/8/layout/vList5"/>
    <dgm:cxn modelId="{91260FBF-19EF-8F46-B5A5-9F56D344BC89}" type="presOf" srcId="{B244500A-630D-B04A-91A6-D52E02946981}" destId="{A925A105-E96B-0344-B49E-A87DB95AE21F}" srcOrd="0" destOrd="0" presId="urn:microsoft.com/office/officeart/2005/8/layout/vList5"/>
    <dgm:cxn modelId="{F301EFC4-A177-B74C-A0C8-2A5CCE565D48}" srcId="{1BFEE86A-CA80-C646-98DE-168FA25E040A}" destId="{677EE58D-6098-1440-A050-37FAD4126F59}" srcOrd="3" destOrd="0" parTransId="{F383DBB1-E96B-754A-A2C5-8666AD79EFB8}" sibTransId="{F125C253-F284-C742-BC7C-6FCF8E846135}"/>
    <dgm:cxn modelId="{A7C617C8-A97B-1340-AACB-41F0F19CE58B}" srcId="{1BFEE86A-CA80-C646-98DE-168FA25E040A}" destId="{8A9870BF-E576-B544-9E9E-14F03340F45F}" srcOrd="2" destOrd="0" parTransId="{3FF1040B-0127-CC40-96B1-825B90AC64FA}" sibTransId="{303E0648-06B7-F84D-AAB1-387D110F2901}"/>
    <dgm:cxn modelId="{A8457FCA-D277-9D43-8CF4-D9F61996E2D4}" srcId="{1BFEE86A-CA80-C646-98DE-168FA25E040A}" destId="{B244500A-630D-B04A-91A6-D52E02946981}" srcOrd="4" destOrd="0" parTransId="{D86D48B2-D6D0-6741-97B6-990A3E43ECC3}" sibTransId="{02BEFBB3-A742-EF4E-A25D-8D68C624BC85}"/>
    <dgm:cxn modelId="{746858CB-1CC2-3243-BFD5-38B5198A702F}" type="presOf" srcId="{66764F39-3D50-F544-A0C5-626381B14474}" destId="{849228B0-9A29-EB40-BA4D-4CF01D17603E}" srcOrd="0" destOrd="0" presId="urn:microsoft.com/office/officeart/2005/8/layout/vList5"/>
    <dgm:cxn modelId="{287CDCD2-B3A1-E641-A73F-209E3DE0DDC9}" type="presOf" srcId="{0E371FFB-5C31-614C-BF7D-67B5155CDE4F}" destId="{D298F339-5424-034F-992A-0C9B34B8D13B}" srcOrd="0" destOrd="0" presId="urn:microsoft.com/office/officeart/2005/8/layout/vList5"/>
    <dgm:cxn modelId="{17DD0AD6-D584-5F41-B02B-DE71875E7FF2}" srcId="{C09099A3-A88B-4B43-A86E-9F92D8601EBE}" destId="{7ACE2664-C470-2A41-8042-C8F49E68431F}" srcOrd="0" destOrd="0" parTransId="{D7DD47FB-27D9-0646-83F1-6F3C25B529F8}" sibTransId="{FFC6DB10-6F85-8C4A-9F72-0B19221348CD}"/>
    <dgm:cxn modelId="{8BBEA9E4-F94D-0A41-9106-3ECC4282B691}" type="presOf" srcId="{9B5C5977-98EB-E446-95ED-9ECA19CBE9C1}" destId="{4667C527-0282-5B43-BB65-3540777DAAC8}" srcOrd="0" destOrd="0" presId="urn:microsoft.com/office/officeart/2005/8/layout/vList5"/>
    <dgm:cxn modelId="{2F267FEB-B4C0-D949-8759-232D3222F834}" srcId="{A0457C4C-7C55-794D-89BB-080D2FB289BB}" destId="{9B5C5977-98EB-E446-95ED-9ECA19CBE9C1}" srcOrd="0" destOrd="0" parTransId="{9B53DFE8-1FD3-1D4D-AE39-FC7FB7E1EA06}" sibTransId="{5B9F3C46-3DD5-8649-88A0-32B3F56B2E97}"/>
    <dgm:cxn modelId="{9681DB1A-6BFA-8F44-97B0-BE46B19712CA}" type="presParOf" srcId="{27F3D363-F17E-E24A-A734-CF77C02456B6}" destId="{8E4E8B2F-0661-B24D-B864-6C00F89CEF7F}" srcOrd="0" destOrd="0" presId="urn:microsoft.com/office/officeart/2005/8/layout/vList5"/>
    <dgm:cxn modelId="{600FABEA-4609-9B4F-BB8A-36977F13381E}" type="presParOf" srcId="{8E4E8B2F-0661-B24D-B864-6C00F89CEF7F}" destId="{D298F339-5424-034F-992A-0C9B34B8D13B}" srcOrd="0" destOrd="0" presId="urn:microsoft.com/office/officeart/2005/8/layout/vList5"/>
    <dgm:cxn modelId="{2B00A121-5D4C-C246-A441-3A875FBEAE96}" type="presParOf" srcId="{8E4E8B2F-0661-B24D-B864-6C00F89CEF7F}" destId="{849228B0-9A29-EB40-BA4D-4CF01D17603E}" srcOrd="1" destOrd="0" presId="urn:microsoft.com/office/officeart/2005/8/layout/vList5"/>
    <dgm:cxn modelId="{AECE96AC-21AC-6C44-A38E-F45BD13B91D4}" type="presParOf" srcId="{27F3D363-F17E-E24A-A734-CF77C02456B6}" destId="{0B08E2DF-39CE-D340-B4E9-8AA17170D3C2}" srcOrd="1" destOrd="0" presId="urn:microsoft.com/office/officeart/2005/8/layout/vList5"/>
    <dgm:cxn modelId="{016773BB-CFBD-2D48-A754-25216647918C}" type="presParOf" srcId="{27F3D363-F17E-E24A-A734-CF77C02456B6}" destId="{BE4ED52E-844A-B448-A604-7AACE2E96F29}" srcOrd="2" destOrd="0" presId="urn:microsoft.com/office/officeart/2005/8/layout/vList5"/>
    <dgm:cxn modelId="{7919A63F-A98A-4E44-80D3-3B4C929B14B5}" type="presParOf" srcId="{BE4ED52E-844A-B448-A604-7AACE2E96F29}" destId="{798FC929-2F8F-7A46-A107-98866B6DF295}" srcOrd="0" destOrd="0" presId="urn:microsoft.com/office/officeart/2005/8/layout/vList5"/>
    <dgm:cxn modelId="{2E568CDA-DF38-8740-A14C-A4F9C211A31B}" type="presParOf" srcId="{BE4ED52E-844A-B448-A604-7AACE2E96F29}" destId="{D7C81F87-032C-6242-B338-5CF7E2C389D6}" srcOrd="1" destOrd="0" presId="urn:microsoft.com/office/officeart/2005/8/layout/vList5"/>
    <dgm:cxn modelId="{615BE091-F608-0F43-BEE3-7A0012C842EF}" type="presParOf" srcId="{27F3D363-F17E-E24A-A734-CF77C02456B6}" destId="{D0297BB7-8720-A340-926B-8A3D530D5FDB}" srcOrd="3" destOrd="0" presId="urn:microsoft.com/office/officeart/2005/8/layout/vList5"/>
    <dgm:cxn modelId="{33601DBB-2A19-DE44-952C-FE2DD2C96405}" type="presParOf" srcId="{27F3D363-F17E-E24A-A734-CF77C02456B6}" destId="{7D5CAF8D-6F71-F345-B70C-C4D9DAC801B3}" srcOrd="4" destOrd="0" presId="urn:microsoft.com/office/officeart/2005/8/layout/vList5"/>
    <dgm:cxn modelId="{F96FCD59-3111-074A-BFB4-66BC224C6BA4}" type="presParOf" srcId="{7D5CAF8D-6F71-F345-B70C-C4D9DAC801B3}" destId="{C5B1EF4D-7341-D34B-BD01-6012C218CA89}" srcOrd="0" destOrd="0" presId="urn:microsoft.com/office/officeart/2005/8/layout/vList5"/>
    <dgm:cxn modelId="{C398ECE1-1D8E-014C-8372-70F2B206C44E}" type="presParOf" srcId="{7D5CAF8D-6F71-F345-B70C-C4D9DAC801B3}" destId="{74D62EB0-E023-7948-B40F-112175B12DAE}" srcOrd="1" destOrd="0" presId="urn:microsoft.com/office/officeart/2005/8/layout/vList5"/>
    <dgm:cxn modelId="{BA98FFED-8F95-7345-8AF6-C0021829A5E0}" type="presParOf" srcId="{27F3D363-F17E-E24A-A734-CF77C02456B6}" destId="{40B6D735-88D4-FC40-83E9-C6BF17D32184}" srcOrd="5" destOrd="0" presId="urn:microsoft.com/office/officeart/2005/8/layout/vList5"/>
    <dgm:cxn modelId="{1B2C8FCE-F9EB-B644-A6E1-BF01869F5C74}" type="presParOf" srcId="{27F3D363-F17E-E24A-A734-CF77C02456B6}" destId="{7F2CC179-BA88-914B-BEE6-797ED8F13A5E}" srcOrd="6" destOrd="0" presId="urn:microsoft.com/office/officeart/2005/8/layout/vList5"/>
    <dgm:cxn modelId="{4F44FB70-1761-004C-A357-B81BDEC7A5E8}" type="presParOf" srcId="{7F2CC179-BA88-914B-BEE6-797ED8F13A5E}" destId="{A1196DFC-DFBB-3A4F-BF48-8BFEE8132319}" srcOrd="0" destOrd="0" presId="urn:microsoft.com/office/officeart/2005/8/layout/vList5"/>
    <dgm:cxn modelId="{96837495-0D26-7241-B66A-39C029AB685D}" type="presParOf" srcId="{7F2CC179-BA88-914B-BEE6-797ED8F13A5E}" destId="{EC2101CA-34B3-B944-B46A-87F94B1257A5}" srcOrd="1" destOrd="0" presId="urn:microsoft.com/office/officeart/2005/8/layout/vList5"/>
    <dgm:cxn modelId="{676EB8EF-30CB-494C-A14B-188599AD98F2}" type="presParOf" srcId="{27F3D363-F17E-E24A-A734-CF77C02456B6}" destId="{991AA2EA-3870-D04B-A231-21A8618389A5}" srcOrd="7" destOrd="0" presId="urn:microsoft.com/office/officeart/2005/8/layout/vList5"/>
    <dgm:cxn modelId="{A8A05995-3D4A-CF4B-AC8F-49FF4E70B2AD}" type="presParOf" srcId="{27F3D363-F17E-E24A-A734-CF77C02456B6}" destId="{5E3E49BE-7F62-8F48-848B-53FA5FFEF07A}" srcOrd="8" destOrd="0" presId="urn:microsoft.com/office/officeart/2005/8/layout/vList5"/>
    <dgm:cxn modelId="{B61AA852-03EB-A34D-A6A6-7AF398B1B879}" type="presParOf" srcId="{5E3E49BE-7F62-8F48-848B-53FA5FFEF07A}" destId="{A925A105-E96B-0344-B49E-A87DB95AE21F}" srcOrd="0" destOrd="0" presId="urn:microsoft.com/office/officeart/2005/8/layout/vList5"/>
    <dgm:cxn modelId="{E82511AA-BAAF-B64E-ADBF-90F710AB894B}" type="presParOf" srcId="{5E3E49BE-7F62-8F48-848B-53FA5FFEF07A}" destId="{28DD2D69-2C02-D24F-BF02-AB56FE5BE015}" srcOrd="1" destOrd="0" presId="urn:microsoft.com/office/officeart/2005/8/layout/vList5"/>
    <dgm:cxn modelId="{CEDECFBC-2E95-374B-83DD-63A85973FF18}" type="presParOf" srcId="{27F3D363-F17E-E24A-A734-CF77C02456B6}" destId="{D6A22E7D-C21C-804C-8384-2F1D33C1A435}" srcOrd="9" destOrd="0" presId="urn:microsoft.com/office/officeart/2005/8/layout/vList5"/>
    <dgm:cxn modelId="{C600274C-A79A-5F4A-85E4-E150B60A617D}" type="presParOf" srcId="{27F3D363-F17E-E24A-A734-CF77C02456B6}" destId="{62B03A83-C9B7-E946-B7CA-97783579BE8D}" srcOrd="10" destOrd="0" presId="urn:microsoft.com/office/officeart/2005/8/layout/vList5"/>
    <dgm:cxn modelId="{5270AEF8-01E8-BC49-9025-A4F660712FDE}" type="presParOf" srcId="{62B03A83-C9B7-E946-B7CA-97783579BE8D}" destId="{D35242FC-2CAD-484F-BE8A-1D18B5A3ECAB}" srcOrd="0" destOrd="0" presId="urn:microsoft.com/office/officeart/2005/8/layout/vList5"/>
    <dgm:cxn modelId="{C918CDCB-9B49-7241-84F3-F443ED4C4876}" type="presParOf" srcId="{62B03A83-C9B7-E946-B7CA-97783579BE8D}" destId="{4667C527-0282-5B43-BB65-3540777DAAC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228B0-9A29-EB40-BA4D-4CF01D17603E}">
      <dsp:nvSpPr>
        <dsp:cNvPr id="0" name=""/>
        <dsp:cNvSpPr/>
      </dsp:nvSpPr>
      <dsp:spPr>
        <a:xfrm rot="5400000">
          <a:off x="7201462" y="-3182465"/>
          <a:ext cx="526875" cy="7025788"/>
        </a:xfrm>
        <a:prstGeom prst="round2SameRect">
          <a:avLst/>
        </a:prstGeom>
        <a:solidFill>
          <a:srgbClr val="50B3C7">
            <a:alpha val="90000"/>
          </a:srgb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   Assigned female/male at birth</a:t>
          </a:r>
        </a:p>
      </dsp:txBody>
      <dsp:txXfrm rot="-5400000">
        <a:off x="3952006" y="92711"/>
        <a:ext cx="7000068" cy="475435"/>
      </dsp:txXfrm>
    </dsp:sp>
    <dsp:sp modelId="{D298F339-5424-034F-992A-0C9B34B8D13B}">
      <dsp:nvSpPr>
        <dsp:cNvPr id="0" name=""/>
        <dsp:cNvSpPr/>
      </dsp:nvSpPr>
      <dsp:spPr>
        <a:xfrm>
          <a:off x="0" y="1131"/>
          <a:ext cx="3952005" cy="6585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Biological female/male</a:t>
          </a:r>
        </a:p>
      </dsp:txBody>
      <dsp:txXfrm>
        <a:off x="32150" y="33281"/>
        <a:ext cx="3887705" cy="594294"/>
      </dsp:txXfrm>
    </dsp:sp>
    <dsp:sp modelId="{D7C81F87-032C-6242-B338-5CF7E2C389D6}">
      <dsp:nvSpPr>
        <dsp:cNvPr id="0" name=""/>
        <dsp:cNvSpPr/>
      </dsp:nvSpPr>
      <dsp:spPr>
        <a:xfrm rot="5400000">
          <a:off x="7201462" y="-2490941"/>
          <a:ext cx="526875" cy="7025788"/>
        </a:xfrm>
        <a:prstGeom prst="round2SameRect">
          <a:avLst/>
        </a:prstGeom>
        <a:solidFill>
          <a:srgbClr val="50B3C7">
            <a:alpha val="90000"/>
          </a:srgb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   Gender-affirming hormone therapy</a:t>
          </a:r>
        </a:p>
      </dsp:txBody>
      <dsp:txXfrm rot="-5400000">
        <a:off x="3952006" y="784235"/>
        <a:ext cx="7000068" cy="475435"/>
      </dsp:txXfrm>
    </dsp:sp>
    <dsp:sp modelId="{798FC929-2F8F-7A46-A107-98866B6DF295}">
      <dsp:nvSpPr>
        <dsp:cNvPr id="0" name=""/>
        <dsp:cNvSpPr/>
      </dsp:nvSpPr>
      <dsp:spPr>
        <a:xfrm>
          <a:off x="0" y="692655"/>
          <a:ext cx="3952005" cy="6585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100000"/>
            </a:lnSpc>
            <a:spcBef>
              <a:spcPct val="0"/>
            </a:spcBef>
            <a:spcAft>
              <a:spcPts val="0"/>
            </a:spcAft>
            <a:buNone/>
          </a:pPr>
          <a:r>
            <a:rPr lang="en-US" sz="1700" kern="1200" dirty="0"/>
            <a:t>Cross-sex hormone therapy;</a:t>
          </a:r>
        </a:p>
        <a:p>
          <a:pPr marL="0" lvl="0" indent="0" algn="ctr" defTabSz="755650">
            <a:lnSpc>
              <a:spcPct val="100000"/>
            </a:lnSpc>
            <a:spcBef>
              <a:spcPct val="0"/>
            </a:spcBef>
            <a:spcAft>
              <a:spcPts val="0"/>
            </a:spcAft>
            <a:buNone/>
          </a:pPr>
          <a:r>
            <a:rPr lang="en-US" sz="1700" kern="1200" dirty="0"/>
            <a:t>hormone replacement therapy</a:t>
          </a:r>
        </a:p>
      </dsp:txBody>
      <dsp:txXfrm>
        <a:off x="32150" y="724805"/>
        <a:ext cx="3887705" cy="594294"/>
      </dsp:txXfrm>
    </dsp:sp>
    <dsp:sp modelId="{74D62EB0-E023-7948-B40F-112175B12DAE}">
      <dsp:nvSpPr>
        <dsp:cNvPr id="0" name=""/>
        <dsp:cNvSpPr/>
      </dsp:nvSpPr>
      <dsp:spPr>
        <a:xfrm rot="5400000">
          <a:off x="7201462" y="-1799417"/>
          <a:ext cx="526875" cy="7025788"/>
        </a:xfrm>
        <a:prstGeom prst="round2SameRect">
          <a:avLst/>
        </a:prstGeom>
        <a:solidFill>
          <a:srgbClr val="50B3C7">
            <a:alpha val="90000"/>
          </a:srgb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   Intersex</a:t>
          </a:r>
        </a:p>
      </dsp:txBody>
      <dsp:txXfrm rot="-5400000">
        <a:off x="3952006" y="1475759"/>
        <a:ext cx="7000068" cy="475435"/>
      </dsp:txXfrm>
    </dsp:sp>
    <dsp:sp modelId="{C5B1EF4D-7341-D34B-BD01-6012C218CA89}">
      <dsp:nvSpPr>
        <dsp:cNvPr id="0" name=""/>
        <dsp:cNvSpPr/>
      </dsp:nvSpPr>
      <dsp:spPr>
        <a:xfrm>
          <a:off x="0" y="1384179"/>
          <a:ext cx="3952005" cy="6585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Disorders/differences of sex development</a:t>
          </a:r>
        </a:p>
      </dsp:txBody>
      <dsp:txXfrm>
        <a:off x="32150" y="1416329"/>
        <a:ext cx="3887705" cy="594294"/>
      </dsp:txXfrm>
    </dsp:sp>
    <dsp:sp modelId="{EC2101CA-34B3-B944-B46A-87F94B1257A5}">
      <dsp:nvSpPr>
        <dsp:cNvPr id="0" name=""/>
        <dsp:cNvSpPr/>
      </dsp:nvSpPr>
      <dsp:spPr>
        <a:xfrm rot="5400000">
          <a:off x="7201462" y="-1107892"/>
          <a:ext cx="526875" cy="7025788"/>
        </a:xfrm>
        <a:prstGeom prst="round2SameRect">
          <a:avLst/>
        </a:prstGeom>
        <a:solidFill>
          <a:srgbClr val="50B3C7">
            <a:alpha val="90000"/>
          </a:srgb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   Gender non-binary</a:t>
          </a:r>
        </a:p>
      </dsp:txBody>
      <dsp:txXfrm rot="-5400000">
        <a:off x="3952006" y="2167284"/>
        <a:ext cx="7000068" cy="475435"/>
      </dsp:txXfrm>
    </dsp:sp>
    <dsp:sp modelId="{A1196DFC-DFBB-3A4F-BF48-8BFEE8132319}">
      <dsp:nvSpPr>
        <dsp:cNvPr id="0" name=""/>
        <dsp:cNvSpPr/>
      </dsp:nvSpPr>
      <dsp:spPr>
        <a:xfrm>
          <a:off x="0" y="2075703"/>
          <a:ext cx="3952005" cy="6585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Gender nonconforming</a:t>
          </a:r>
        </a:p>
      </dsp:txBody>
      <dsp:txXfrm>
        <a:off x="32150" y="2107853"/>
        <a:ext cx="3887705" cy="594294"/>
      </dsp:txXfrm>
    </dsp:sp>
    <dsp:sp modelId="{28DD2D69-2C02-D24F-BF02-AB56FE5BE015}">
      <dsp:nvSpPr>
        <dsp:cNvPr id="0" name=""/>
        <dsp:cNvSpPr/>
      </dsp:nvSpPr>
      <dsp:spPr>
        <a:xfrm rot="5400000">
          <a:off x="7201462" y="-416368"/>
          <a:ext cx="526875" cy="7025788"/>
        </a:xfrm>
        <a:prstGeom prst="round2SameRect">
          <a:avLst/>
        </a:prstGeom>
        <a:solidFill>
          <a:srgbClr val="50B3C7">
            <a:alpha val="90000"/>
          </a:srgb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   Sexual orientation</a:t>
          </a:r>
        </a:p>
      </dsp:txBody>
      <dsp:txXfrm rot="-5400000">
        <a:off x="3952006" y="2858808"/>
        <a:ext cx="7000068" cy="475435"/>
      </dsp:txXfrm>
    </dsp:sp>
    <dsp:sp modelId="{A925A105-E96B-0344-B49E-A87DB95AE21F}">
      <dsp:nvSpPr>
        <dsp:cNvPr id="0" name=""/>
        <dsp:cNvSpPr/>
      </dsp:nvSpPr>
      <dsp:spPr>
        <a:xfrm>
          <a:off x="0" y="2767228"/>
          <a:ext cx="3952005" cy="6585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Sexual preference/lifestyle </a:t>
          </a:r>
        </a:p>
      </dsp:txBody>
      <dsp:txXfrm>
        <a:off x="32150" y="2799378"/>
        <a:ext cx="3887705" cy="594294"/>
      </dsp:txXfrm>
    </dsp:sp>
    <dsp:sp modelId="{4667C527-0282-5B43-BB65-3540777DAAC8}">
      <dsp:nvSpPr>
        <dsp:cNvPr id="0" name=""/>
        <dsp:cNvSpPr/>
      </dsp:nvSpPr>
      <dsp:spPr>
        <a:xfrm rot="5400000">
          <a:off x="7201462" y="275155"/>
          <a:ext cx="526875" cy="7025788"/>
        </a:xfrm>
        <a:prstGeom prst="round2SameRect">
          <a:avLst/>
        </a:prstGeom>
        <a:solidFill>
          <a:srgbClr val="50B3C7">
            <a:alpha val="90000"/>
          </a:srgb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None/>
          </a:pPr>
          <a:r>
            <a:rPr lang="en-US" sz="2600" kern="1200" dirty="0"/>
            <a:t>   Transgender man and transgender woman</a:t>
          </a:r>
        </a:p>
      </dsp:txBody>
      <dsp:txXfrm rot="-5400000">
        <a:off x="3952006" y="3550331"/>
        <a:ext cx="7000068" cy="475435"/>
      </dsp:txXfrm>
    </dsp:sp>
    <dsp:sp modelId="{D35242FC-2CAD-484F-BE8A-1D18B5A3ECAB}">
      <dsp:nvSpPr>
        <dsp:cNvPr id="0" name=""/>
        <dsp:cNvSpPr/>
      </dsp:nvSpPr>
      <dsp:spPr>
        <a:xfrm>
          <a:off x="0" y="3458752"/>
          <a:ext cx="3952005" cy="65859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100000"/>
            </a:lnSpc>
            <a:spcBef>
              <a:spcPct val="0"/>
            </a:spcBef>
            <a:spcAft>
              <a:spcPts val="0"/>
            </a:spcAft>
            <a:buNone/>
          </a:pPr>
          <a:r>
            <a:rPr lang="en-US" sz="1700" kern="1200" dirty="0"/>
            <a:t>Female-to-male (FTM) and</a:t>
          </a:r>
        </a:p>
        <a:p>
          <a:pPr marL="0" lvl="0" indent="0" algn="ctr" defTabSz="755650">
            <a:lnSpc>
              <a:spcPct val="100000"/>
            </a:lnSpc>
            <a:spcBef>
              <a:spcPct val="0"/>
            </a:spcBef>
            <a:spcAft>
              <a:spcPts val="0"/>
            </a:spcAft>
            <a:buNone/>
          </a:pPr>
          <a:r>
            <a:rPr lang="en-US" sz="1700" kern="1200" dirty="0"/>
            <a:t>Male-to-female (MTF)</a:t>
          </a:r>
        </a:p>
      </dsp:txBody>
      <dsp:txXfrm>
        <a:off x="32150" y="3490902"/>
        <a:ext cx="3887705" cy="5942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ABE543C-0727-42FE-9F66-BA2DF47B4E3F}" type="datetimeFigureOut">
              <a:rPr lang="en-US" smtClean="0"/>
              <a:t>7/5/2023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B15CC63-D510-4A64-88A0-6B4BD70989B5}" type="slidenum">
              <a:rPr lang="en-US" smtClean="0"/>
              <a:t>‹#›</a:t>
            </a:fld>
            <a:endParaRPr lang="en-US"/>
          </a:p>
        </p:txBody>
      </p:sp>
    </p:spTree>
    <p:extLst>
      <p:ext uri="{BB962C8B-B14F-4D97-AF65-F5344CB8AC3E}">
        <p14:creationId xmlns:p14="http://schemas.microsoft.com/office/powerpoint/2010/main" val="71798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has four objectives.</a:t>
            </a:r>
          </a:p>
        </p:txBody>
      </p:sp>
      <p:sp>
        <p:nvSpPr>
          <p:cNvPr id="4" name="Slide Number Placeholder 3"/>
          <p:cNvSpPr>
            <a:spLocks noGrp="1"/>
          </p:cNvSpPr>
          <p:nvPr>
            <p:ph type="sldNum" sz="quarter" idx="5"/>
          </p:nvPr>
        </p:nvSpPr>
        <p:spPr/>
        <p:txBody>
          <a:bodyPr/>
          <a:lstStyle/>
          <a:p>
            <a:fld id="{BB15CC63-D510-4A64-88A0-6B4BD70989B5}" type="slidenum">
              <a:rPr lang="en-US" smtClean="0"/>
              <a:t>2</a:t>
            </a:fld>
            <a:endParaRPr lang="en-US"/>
          </a:p>
        </p:txBody>
      </p:sp>
    </p:spTree>
    <p:extLst>
      <p:ext uri="{BB962C8B-B14F-4D97-AF65-F5344CB8AC3E}">
        <p14:creationId xmlns:p14="http://schemas.microsoft.com/office/powerpoint/2010/main" val="2724207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Key points on healthcare experiences of LGBTQ+ people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B15CC63-D510-4A64-88A0-6B4BD70989B5}" type="slidenum">
              <a:rPr lang="en-US" smtClean="0"/>
              <a:t>11</a:t>
            </a:fld>
            <a:endParaRPr lang="en-US"/>
          </a:p>
        </p:txBody>
      </p:sp>
    </p:spTree>
    <p:extLst>
      <p:ext uri="{BB962C8B-B14F-4D97-AF65-F5344CB8AC3E}">
        <p14:creationId xmlns:p14="http://schemas.microsoft.com/office/powerpoint/2010/main" val="3757177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text of ANA position statement: https://</a:t>
            </a:r>
            <a:r>
              <a:rPr lang="en-US" dirty="0" err="1"/>
              <a:t>www.nursingworld.org</a:t>
            </a:r>
            <a:r>
              <a:rPr lang="en-US" dirty="0"/>
              <a:t>/~49866e/</a:t>
            </a:r>
            <a:r>
              <a:rPr lang="en-US" dirty="0" err="1"/>
              <a:t>globalassets</a:t>
            </a:r>
            <a:r>
              <a:rPr lang="en-US" dirty="0"/>
              <a:t>/</a:t>
            </a:r>
            <a:r>
              <a:rPr lang="en-US" dirty="0" err="1"/>
              <a:t>practiceandpolicy</a:t>
            </a:r>
            <a:r>
              <a:rPr lang="en-US" dirty="0"/>
              <a:t>/ethics/nursing-advocacy-for-</a:t>
            </a:r>
            <a:r>
              <a:rPr lang="en-US" dirty="0" err="1"/>
              <a:t>lgbtq</a:t>
            </a:r>
            <a:r>
              <a:rPr lang="en-US" dirty="0"/>
              <a:t>-</a:t>
            </a:r>
            <a:r>
              <a:rPr lang="en-US" dirty="0" err="1"/>
              <a:t>populations.pdf</a:t>
            </a:r>
            <a:endParaRPr lang="en-US" dirty="0"/>
          </a:p>
          <a:p>
            <a:endParaRPr lang="en-US" dirty="0"/>
          </a:p>
        </p:txBody>
      </p:sp>
      <p:sp>
        <p:nvSpPr>
          <p:cNvPr id="4" name="Slide Number Placeholder 3"/>
          <p:cNvSpPr>
            <a:spLocks noGrp="1"/>
          </p:cNvSpPr>
          <p:nvPr>
            <p:ph type="sldNum" sz="quarter" idx="5"/>
          </p:nvPr>
        </p:nvSpPr>
        <p:spPr/>
        <p:txBody>
          <a:bodyPr/>
          <a:lstStyle/>
          <a:p>
            <a:fld id="{BB15CC63-D510-4A64-88A0-6B4BD70989B5}" type="slidenum">
              <a:rPr lang="en-US" smtClean="0"/>
              <a:t>12</a:t>
            </a:fld>
            <a:endParaRPr lang="en-US"/>
          </a:p>
        </p:txBody>
      </p:sp>
    </p:spTree>
    <p:extLst>
      <p:ext uri="{BB962C8B-B14F-4D97-AF65-F5344CB8AC3E}">
        <p14:creationId xmlns:p14="http://schemas.microsoft.com/office/powerpoint/2010/main" val="542171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text of NLN vision statement: https://</a:t>
            </a:r>
            <a:r>
              <a:rPr lang="en-US" dirty="0" err="1"/>
              <a:t>www.nln.org</a:t>
            </a:r>
            <a:r>
              <a:rPr lang="en-US" dirty="0"/>
              <a:t>/docs/default-source/</a:t>
            </a:r>
            <a:r>
              <a:rPr lang="en-US" dirty="0" err="1"/>
              <a:t>uploadedfiles</a:t>
            </a:r>
            <a:r>
              <a:rPr lang="en-US" dirty="0"/>
              <a:t>/professional-development-programs/vision-statement-achieving-</a:t>
            </a:r>
            <a:r>
              <a:rPr lang="en-US" dirty="0" err="1"/>
              <a:t>diversity.pdf</a:t>
            </a:r>
            <a:endParaRPr lang="en-US" dirty="0"/>
          </a:p>
          <a:p>
            <a:endParaRPr lang="en-US" dirty="0"/>
          </a:p>
        </p:txBody>
      </p:sp>
      <p:sp>
        <p:nvSpPr>
          <p:cNvPr id="4" name="Slide Number Placeholder 3"/>
          <p:cNvSpPr>
            <a:spLocks noGrp="1"/>
          </p:cNvSpPr>
          <p:nvPr>
            <p:ph type="sldNum" sz="quarter" idx="5"/>
          </p:nvPr>
        </p:nvSpPr>
        <p:spPr/>
        <p:txBody>
          <a:bodyPr/>
          <a:lstStyle/>
          <a:p>
            <a:fld id="{BB15CC63-D510-4A64-88A0-6B4BD70989B5}" type="slidenum">
              <a:rPr lang="en-US" smtClean="0"/>
              <a:t>13</a:t>
            </a:fld>
            <a:endParaRPr lang="en-US"/>
          </a:p>
        </p:txBody>
      </p:sp>
    </p:spTree>
    <p:extLst>
      <p:ext uri="{BB962C8B-B14F-4D97-AF65-F5344CB8AC3E}">
        <p14:creationId xmlns:p14="http://schemas.microsoft.com/office/powerpoint/2010/main" val="174968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Key points on current LGBTQ+ healthcare research.</a:t>
            </a:r>
          </a:p>
        </p:txBody>
      </p:sp>
      <p:sp>
        <p:nvSpPr>
          <p:cNvPr id="4" name="Slide Number Placeholder 3"/>
          <p:cNvSpPr>
            <a:spLocks noGrp="1"/>
          </p:cNvSpPr>
          <p:nvPr>
            <p:ph type="sldNum" sz="quarter" idx="5"/>
          </p:nvPr>
        </p:nvSpPr>
        <p:spPr/>
        <p:txBody>
          <a:bodyPr/>
          <a:lstStyle/>
          <a:p>
            <a:fld id="{BB15CC63-D510-4A64-88A0-6B4BD70989B5}" type="slidenum">
              <a:rPr lang="en-US" smtClean="0"/>
              <a:t>14</a:t>
            </a:fld>
            <a:endParaRPr lang="en-US"/>
          </a:p>
        </p:txBody>
      </p:sp>
    </p:spTree>
    <p:extLst>
      <p:ext uri="{BB962C8B-B14F-4D97-AF65-F5344CB8AC3E}">
        <p14:creationId xmlns:p14="http://schemas.microsoft.com/office/powerpoint/2010/main" val="2584999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Key points on current LGBTQ+ healthcare research.</a:t>
            </a:r>
          </a:p>
        </p:txBody>
      </p:sp>
      <p:sp>
        <p:nvSpPr>
          <p:cNvPr id="4" name="Slide Number Placeholder 3"/>
          <p:cNvSpPr>
            <a:spLocks noGrp="1"/>
          </p:cNvSpPr>
          <p:nvPr>
            <p:ph type="sldNum" sz="quarter" idx="5"/>
          </p:nvPr>
        </p:nvSpPr>
        <p:spPr/>
        <p:txBody>
          <a:bodyPr/>
          <a:lstStyle/>
          <a:p>
            <a:fld id="{BB15CC63-D510-4A64-88A0-6B4BD70989B5}" type="slidenum">
              <a:rPr lang="en-US" smtClean="0"/>
              <a:t>15</a:t>
            </a:fld>
            <a:endParaRPr lang="en-US"/>
          </a:p>
        </p:txBody>
      </p:sp>
    </p:spTree>
    <p:extLst>
      <p:ext uri="{BB962C8B-B14F-4D97-AF65-F5344CB8AC3E}">
        <p14:creationId xmlns:p14="http://schemas.microsoft.com/office/powerpoint/2010/main" val="23590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Definitions from the National LGBTQIA+ Health Education Center, 2020</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B15CC63-D510-4A64-88A0-6B4BD70989B5}" type="slidenum">
              <a:rPr lang="en-US" smtClean="0"/>
              <a:t>3</a:t>
            </a:fld>
            <a:endParaRPr lang="en-US"/>
          </a:p>
        </p:txBody>
      </p:sp>
    </p:spTree>
    <p:extLst>
      <p:ext uri="{BB962C8B-B14F-4D97-AF65-F5344CB8AC3E}">
        <p14:creationId xmlns:p14="http://schemas.microsoft.com/office/powerpoint/2010/main" val="21111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Definitions from the National LGBTQIA+ Health Education Center, 2020</a:t>
            </a:r>
          </a:p>
        </p:txBody>
      </p:sp>
      <p:sp>
        <p:nvSpPr>
          <p:cNvPr id="4" name="Slide Number Placeholder 3"/>
          <p:cNvSpPr>
            <a:spLocks noGrp="1"/>
          </p:cNvSpPr>
          <p:nvPr>
            <p:ph type="sldNum" sz="quarter" idx="5"/>
          </p:nvPr>
        </p:nvSpPr>
        <p:spPr/>
        <p:txBody>
          <a:bodyPr/>
          <a:lstStyle/>
          <a:p>
            <a:fld id="{BB15CC63-D510-4A64-88A0-6B4BD70989B5}" type="slidenum">
              <a:rPr lang="en-US" smtClean="0"/>
              <a:t>4</a:t>
            </a:fld>
            <a:endParaRPr lang="en-US"/>
          </a:p>
        </p:txBody>
      </p:sp>
    </p:spTree>
    <p:extLst>
      <p:ext uri="{BB962C8B-B14F-4D97-AF65-F5344CB8AC3E}">
        <p14:creationId xmlns:p14="http://schemas.microsoft.com/office/powerpoint/2010/main" val="271074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B15CC63-D510-4A64-88A0-6B4BD70989B5}" type="slidenum">
              <a:rPr lang="en-US" smtClean="0"/>
              <a:t>5</a:t>
            </a:fld>
            <a:endParaRPr lang="en-US"/>
          </a:p>
        </p:txBody>
      </p:sp>
    </p:spTree>
    <p:extLst>
      <p:ext uri="{BB962C8B-B14F-4D97-AF65-F5344CB8AC3E}">
        <p14:creationId xmlns:p14="http://schemas.microsoft.com/office/powerpoint/2010/main" val="367714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 the terms in purple to the correct definitions in gray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Definitions from the National LGBTQIA+ Health Education Center, 2020</a:t>
            </a:r>
          </a:p>
          <a:p>
            <a:endParaRPr lang="en-US" dirty="0"/>
          </a:p>
        </p:txBody>
      </p:sp>
      <p:sp>
        <p:nvSpPr>
          <p:cNvPr id="4" name="Slide Number Placeholder 3"/>
          <p:cNvSpPr>
            <a:spLocks noGrp="1"/>
          </p:cNvSpPr>
          <p:nvPr>
            <p:ph type="sldNum" sz="quarter" idx="5"/>
          </p:nvPr>
        </p:nvSpPr>
        <p:spPr/>
        <p:txBody>
          <a:bodyPr/>
          <a:lstStyle/>
          <a:p>
            <a:fld id="{BB15CC63-D510-4A64-88A0-6B4BD70989B5}" type="slidenum">
              <a:rPr lang="en-US" smtClean="0"/>
              <a:t>6</a:t>
            </a:fld>
            <a:endParaRPr lang="en-US"/>
          </a:p>
        </p:txBody>
      </p:sp>
    </p:spTree>
    <p:extLst>
      <p:ext uri="{BB962C8B-B14F-4D97-AF65-F5344CB8AC3E}">
        <p14:creationId xmlns:p14="http://schemas.microsoft.com/office/powerpoint/2010/main" val="654128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terms and definitions are color-matched</a:t>
            </a:r>
          </a:p>
          <a:p>
            <a:endParaRPr lang="en-US" dirty="0"/>
          </a:p>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Asexual - Describes a person who experiences little or no sexual attraction to others.</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2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Cisgender</a:t>
            </a:r>
            <a:r>
              <a:rPr lang="en-US" sz="1200" b="0" i="0" u="none" strike="noStrike" kern="1200" dirty="0">
                <a:solidFill>
                  <a:schemeClr val="tx1"/>
                </a:solidFill>
                <a:effectLst/>
                <a:latin typeface="Arial" panose="020B0604020202020204" pitchFamily="34" charset="0"/>
              </a:rPr>
              <a:t> - </a:t>
            </a:r>
            <a:r>
              <a:rPr lang="en-US" sz="1200" b="0" i="0" u="none" strike="noStrike" kern="1200" dirty="0">
                <a:solidFill>
                  <a:srgbClr val="000000"/>
                </a:solidFill>
                <a:effectLst/>
                <a:latin typeface="Calibri" panose="020F0502020204030204" pitchFamily="34" charset="0"/>
              </a:rPr>
              <a:t>A person whose gender identity is consistent in a traditional sense with their sex assigned at birth.</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2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Gender Affirmation</a:t>
            </a:r>
            <a:r>
              <a:rPr lang="en-US" sz="1200" b="0" i="0" u="none" strike="noStrike" kern="1200" dirty="0">
                <a:solidFill>
                  <a:schemeClr val="tx1"/>
                </a:solidFill>
                <a:effectLst/>
                <a:latin typeface="Arial" panose="020B0604020202020204" pitchFamily="34" charset="0"/>
              </a:rPr>
              <a:t> - </a:t>
            </a:r>
            <a:r>
              <a:rPr lang="en-US" sz="1200" b="0" i="0" u="none" strike="noStrike" kern="1200" dirty="0">
                <a:solidFill>
                  <a:srgbClr val="000000"/>
                </a:solidFill>
                <a:effectLst/>
                <a:latin typeface="Calibri" panose="020F0502020204030204" pitchFamily="34" charset="0"/>
              </a:rPr>
              <a:t>The process of making social, legal, and/or medical changes to recognize, accept, and express one’s gender identity.</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2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Gender Identity</a:t>
            </a:r>
            <a:r>
              <a:rPr lang="en-US" sz="1200" b="0" i="0" u="none" strike="noStrike" kern="1200" dirty="0">
                <a:solidFill>
                  <a:schemeClr val="tx1"/>
                </a:solidFill>
                <a:effectLst/>
                <a:latin typeface="Arial" panose="020B0604020202020204" pitchFamily="34" charset="0"/>
              </a:rPr>
              <a:t> - </a:t>
            </a:r>
            <a:r>
              <a:rPr lang="en-US" sz="1200" b="0" i="0" u="none" strike="noStrike" kern="1200" dirty="0">
                <a:solidFill>
                  <a:srgbClr val="000000"/>
                </a:solidFill>
                <a:effectLst/>
                <a:latin typeface="Calibri" panose="020F0502020204030204" pitchFamily="34" charset="0"/>
              </a:rPr>
              <a:t>A person’s inner sense of being a girl/woman/female, boy/man/male, something else, or having no gender.</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2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Non-binary</a:t>
            </a:r>
            <a:r>
              <a:rPr lang="en-US" sz="1200" b="0" i="0" u="none" strike="noStrike" kern="1200" dirty="0">
                <a:solidFill>
                  <a:schemeClr val="tx1"/>
                </a:solidFill>
                <a:effectLst/>
                <a:latin typeface="Arial" panose="020B0604020202020204" pitchFamily="34" charset="0"/>
              </a:rPr>
              <a:t> - </a:t>
            </a:r>
            <a:r>
              <a:rPr lang="en-US" sz="1200" b="0" i="0" u="none" strike="noStrike" kern="1200" dirty="0">
                <a:solidFill>
                  <a:srgbClr val="000000"/>
                </a:solidFill>
                <a:effectLst/>
                <a:latin typeface="Calibri" panose="020F0502020204030204" pitchFamily="34" charset="0"/>
              </a:rPr>
              <a:t>Describes a person whose gender identity falls outside of the traditional gender binary structure of girl/woman and boy/man.</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2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Questioning</a:t>
            </a:r>
            <a:r>
              <a:rPr lang="en-US" sz="1200" b="0" i="0" u="none" strike="noStrike" kern="1200" dirty="0">
                <a:solidFill>
                  <a:schemeClr val="tx1"/>
                </a:solidFill>
                <a:effectLst/>
                <a:latin typeface="Arial" panose="020B0604020202020204" pitchFamily="34" charset="0"/>
              </a:rPr>
              <a:t> - </a:t>
            </a:r>
            <a:r>
              <a:rPr lang="en-US" sz="1200" b="0" i="0" u="none" strike="noStrike" kern="1200" dirty="0">
                <a:solidFill>
                  <a:srgbClr val="000000"/>
                </a:solidFill>
                <a:effectLst/>
                <a:latin typeface="Calibri" panose="020F0502020204030204" pitchFamily="34" charset="0"/>
              </a:rPr>
              <a:t>Describes a person who is unsure about or exploring their sexual orientation and/or gender identity. </a:t>
            </a:r>
            <a:endParaRPr lang="en-US" sz="12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B15CC63-D510-4A64-88A0-6B4BD70989B5}" type="slidenum">
              <a:rPr lang="en-US" smtClean="0"/>
              <a:t>7</a:t>
            </a:fld>
            <a:endParaRPr lang="en-US"/>
          </a:p>
        </p:txBody>
      </p:sp>
    </p:spTree>
    <p:extLst>
      <p:ext uri="{BB962C8B-B14F-4D97-AF65-F5344CB8AC3E}">
        <p14:creationId xmlns:p14="http://schemas.microsoft.com/office/powerpoint/2010/main" val="2763830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(National LGBTQIA+ Health Education Center, 2020)</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Respectful terminology used by LGBTQ+ people is constantly evolving. The outdated and insensitive terminology on the left is paired with currently preferred terminology on the right.</a:t>
            </a:r>
            <a:r>
              <a:rPr lang="en-US" dirty="0">
                <a:effectLst/>
              </a:rPr>
              <a:t> </a:t>
            </a:r>
            <a:endParaRPr lang="en-US" dirty="0"/>
          </a:p>
        </p:txBody>
      </p:sp>
      <p:sp>
        <p:nvSpPr>
          <p:cNvPr id="4" name="Slide Number Placeholder 3"/>
          <p:cNvSpPr>
            <a:spLocks noGrp="1"/>
          </p:cNvSpPr>
          <p:nvPr>
            <p:ph type="sldNum" sz="quarter" idx="5"/>
          </p:nvPr>
        </p:nvSpPr>
        <p:spPr/>
        <p:txBody>
          <a:bodyPr/>
          <a:lstStyle/>
          <a:p>
            <a:fld id="{8E6A7D31-D3C8-644C-A5C4-9E3B8AA56072}" type="slidenum">
              <a:rPr lang="en-US" smtClean="0"/>
              <a:t>8</a:t>
            </a:fld>
            <a:endParaRPr lang="en-US"/>
          </a:p>
        </p:txBody>
      </p:sp>
    </p:spTree>
    <p:extLst>
      <p:ext uri="{BB962C8B-B14F-4D97-AF65-F5344CB8AC3E}">
        <p14:creationId xmlns:p14="http://schemas.microsoft.com/office/powerpoint/2010/main" val="402957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dirty="0">
                <a:latin typeface="Montserrat" panose="00000500000000000000" pitchFamily="2" charset="0"/>
              </a:rPr>
              <a:t>Review the LGBTQ+ demographics listed on the slide. The LGBTQ+ population substantially increased over the past decade.</a:t>
            </a:r>
          </a:p>
        </p:txBody>
      </p:sp>
      <p:sp>
        <p:nvSpPr>
          <p:cNvPr id="4" name="Slide Number Placeholder 3"/>
          <p:cNvSpPr>
            <a:spLocks noGrp="1"/>
          </p:cNvSpPr>
          <p:nvPr>
            <p:ph type="sldNum" sz="quarter" idx="5"/>
          </p:nvPr>
        </p:nvSpPr>
        <p:spPr/>
        <p:txBody>
          <a:bodyPr/>
          <a:lstStyle/>
          <a:p>
            <a:fld id="{BB15CC63-D510-4A64-88A0-6B4BD70989B5}" type="slidenum">
              <a:rPr lang="en-US" smtClean="0"/>
              <a:t>9</a:t>
            </a:fld>
            <a:endParaRPr lang="en-US"/>
          </a:p>
        </p:txBody>
      </p:sp>
    </p:spTree>
    <p:extLst>
      <p:ext uri="{BB962C8B-B14F-4D97-AF65-F5344CB8AC3E}">
        <p14:creationId xmlns:p14="http://schemas.microsoft.com/office/powerpoint/2010/main" val="25716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Key points on experiences of LGBTQ+ people</a:t>
            </a:r>
          </a:p>
        </p:txBody>
      </p:sp>
      <p:sp>
        <p:nvSpPr>
          <p:cNvPr id="4" name="Slide Number Placeholder 3"/>
          <p:cNvSpPr>
            <a:spLocks noGrp="1"/>
          </p:cNvSpPr>
          <p:nvPr>
            <p:ph type="sldNum" sz="quarter" idx="5"/>
          </p:nvPr>
        </p:nvSpPr>
        <p:spPr/>
        <p:txBody>
          <a:bodyPr/>
          <a:lstStyle/>
          <a:p>
            <a:fld id="{BB15CC63-D510-4A64-88A0-6B4BD70989B5}" type="slidenum">
              <a:rPr lang="en-US" smtClean="0"/>
              <a:t>10</a:t>
            </a:fld>
            <a:endParaRPr lang="en-US"/>
          </a:p>
        </p:txBody>
      </p:sp>
    </p:spTree>
    <p:extLst>
      <p:ext uri="{BB962C8B-B14F-4D97-AF65-F5344CB8AC3E}">
        <p14:creationId xmlns:p14="http://schemas.microsoft.com/office/powerpoint/2010/main" val="1146315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LN Title Slide">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56C3B315-5F3D-3146-931A-FA95FE581A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48BE48-FD17-A644-95C8-BD93B0744A72}"/>
              </a:ext>
            </a:extLst>
          </p:cNvPr>
          <p:cNvSpPr>
            <a:spLocks noGrp="1"/>
          </p:cNvSpPr>
          <p:nvPr>
            <p:ph type="ctrTitle" hasCustomPrompt="1"/>
          </p:nvPr>
        </p:nvSpPr>
        <p:spPr>
          <a:xfrm>
            <a:off x="629477" y="1453736"/>
            <a:ext cx="9144000" cy="2387600"/>
          </a:xfrm>
          <a:prstGeom prst="rect">
            <a:avLst/>
          </a:prstGeom>
        </p:spPr>
        <p:txBody>
          <a:bodyPr anchor="b"/>
          <a:lstStyle>
            <a:lvl1pPr algn="l">
              <a:defRPr sz="12000" b="1" i="0" spc="-150">
                <a:solidFill>
                  <a:srgbClr val="274191"/>
                </a:solidFill>
                <a:latin typeface="Montserrat" pitchFamily="2" charset="77"/>
              </a:defRPr>
            </a:lvl1pPr>
          </a:lstStyle>
          <a:p>
            <a:r>
              <a:rPr lang="en-US" dirty="0"/>
              <a:t>Headline</a:t>
            </a:r>
          </a:p>
        </p:txBody>
      </p:sp>
      <p:sp>
        <p:nvSpPr>
          <p:cNvPr id="3" name="Subtitle 2">
            <a:extLst>
              <a:ext uri="{FF2B5EF4-FFF2-40B4-BE49-F238E27FC236}">
                <a16:creationId xmlns:a16="http://schemas.microsoft.com/office/drawing/2014/main" id="{6CA50527-187F-A845-BA79-05DEBDC091D6}"/>
              </a:ext>
            </a:extLst>
          </p:cNvPr>
          <p:cNvSpPr>
            <a:spLocks noGrp="1"/>
          </p:cNvSpPr>
          <p:nvPr>
            <p:ph type="subTitle" idx="1" hasCustomPrompt="1"/>
          </p:nvPr>
        </p:nvSpPr>
        <p:spPr>
          <a:xfrm>
            <a:off x="629477" y="3841336"/>
            <a:ext cx="9144000" cy="1655762"/>
          </a:xfrm>
          <a:prstGeom prst="rect">
            <a:avLst/>
          </a:prstGeom>
        </p:spPr>
        <p:txBody>
          <a:bodyPr/>
          <a:lstStyle>
            <a:lvl1pPr marL="0" indent="0" algn="l">
              <a:buNone/>
              <a:defRPr sz="1600" b="0" i="0">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text here</a:t>
            </a:r>
          </a:p>
        </p:txBody>
      </p:sp>
    </p:spTree>
    <p:extLst>
      <p:ext uri="{BB962C8B-B14F-4D97-AF65-F5344CB8AC3E}">
        <p14:creationId xmlns:p14="http://schemas.microsoft.com/office/powerpoint/2010/main" val="367118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LN Content Slide">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70CE1ED1-C242-C749-859A-4F974A0DB7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591339-1A82-3640-A75D-46054289BCE0}"/>
              </a:ext>
            </a:extLst>
          </p:cNvPr>
          <p:cNvSpPr>
            <a:spLocks noGrp="1"/>
          </p:cNvSpPr>
          <p:nvPr>
            <p:ph type="title" hasCustomPrompt="1"/>
          </p:nvPr>
        </p:nvSpPr>
        <p:spPr>
          <a:xfrm>
            <a:off x="838200" y="500062"/>
            <a:ext cx="10515600" cy="1325563"/>
          </a:xfrm>
          <a:prstGeom prst="rect">
            <a:avLst/>
          </a:prstGeom>
        </p:spPr>
        <p:txBody>
          <a:bodyPr/>
          <a:lstStyle>
            <a:lvl1pPr>
              <a:defRPr sz="4000" b="1" i="0" spc="0">
                <a:solidFill>
                  <a:srgbClr val="274191"/>
                </a:solidFill>
                <a:latin typeface="Montserrat" pitchFamily="2" charset="77"/>
              </a:defRPr>
            </a:lvl1pPr>
          </a:lstStyle>
          <a:p>
            <a:r>
              <a:rPr lang="en-US" dirty="0"/>
              <a:t>Title</a:t>
            </a:r>
          </a:p>
        </p:txBody>
      </p:sp>
      <p:sp>
        <p:nvSpPr>
          <p:cNvPr id="3" name="Content Placeholder 2">
            <a:extLst>
              <a:ext uri="{FF2B5EF4-FFF2-40B4-BE49-F238E27FC236}">
                <a16:creationId xmlns:a16="http://schemas.microsoft.com/office/drawing/2014/main" id="{8E9EB2C3-ECB3-6E41-8FD2-0DA5F1856E66}"/>
              </a:ext>
            </a:extLst>
          </p:cNvPr>
          <p:cNvSpPr>
            <a:spLocks noGrp="1"/>
          </p:cNvSpPr>
          <p:nvPr>
            <p:ph idx="1" hasCustomPrompt="1"/>
          </p:nvPr>
        </p:nvSpPr>
        <p:spPr>
          <a:xfrm>
            <a:off x="838200" y="1825625"/>
            <a:ext cx="10515600" cy="4351338"/>
          </a:xfrm>
          <a:prstGeom prst="rect">
            <a:avLst/>
          </a:prstGeom>
        </p:spPr>
        <p:txBody>
          <a:bodyPr/>
          <a:lstStyle>
            <a:lvl1pPr marL="0" indent="0">
              <a:buNone/>
              <a:defRPr sz="1600" b="0" i="0">
                <a:latin typeface="Montserrat" pitchFamily="2" charset="77"/>
              </a:defRPr>
            </a:lvl1pPr>
          </a:lstStyle>
          <a:p>
            <a:pPr lvl="0"/>
            <a:r>
              <a:rPr lang="en-US" dirty="0"/>
              <a:t>Insert text here</a:t>
            </a:r>
          </a:p>
        </p:txBody>
      </p:sp>
    </p:spTree>
    <p:extLst>
      <p:ext uri="{BB962C8B-B14F-4D97-AF65-F5344CB8AC3E}">
        <p14:creationId xmlns:p14="http://schemas.microsoft.com/office/powerpoint/2010/main" val="7096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644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16730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oi.org/10.1080/00918369.2017.132137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news.gallup.com/poll/329708/lgbt-identification-rises-latest-estimate.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p.edu/resource/25877/Demography-Brief.3.pdf" TargetMode="External"/><Relationship Id="rId2" Type="http://schemas.openxmlformats.org/officeDocument/2006/relationships/hyperlink" Target="https://www.apa.org/pi/lgbt/resources/histor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gbtqiahealtheducation.org/publication/lgbtqia-glossary-of-terms-for-health-care-teams/" TargetMode="External"/><Relationship Id="rId2" Type="http://schemas.openxmlformats.org/officeDocument/2006/relationships/hyperlink" Target="https://www.nln.org/docs/default-source/uploadedfiles/about/vision-statement-achieving-diversity.pdf?sfvrsn=85a4d30d_0" TargetMode="External"/><Relationship Id="rId1" Type="http://schemas.openxmlformats.org/officeDocument/2006/relationships/slideLayout" Target="../slideLayouts/slideLayout2.xml"/><Relationship Id="rId4" Type="http://schemas.openxmlformats.org/officeDocument/2006/relationships/hyperlink" Target="https://hrc-prod-requests.s3-us-west-2.amazonaws.com/We-Are-Here-12082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9DC97D-DE3E-6D1B-2257-7D4D8CC3BDA9}"/>
              </a:ext>
            </a:extLst>
          </p:cNvPr>
          <p:cNvSpPr>
            <a:spLocks noGrp="1"/>
          </p:cNvSpPr>
          <p:nvPr>
            <p:ph type="ctrTitle"/>
          </p:nvPr>
        </p:nvSpPr>
        <p:spPr>
          <a:xfrm>
            <a:off x="629477" y="1867710"/>
            <a:ext cx="10557332" cy="4299623"/>
          </a:xfrm>
        </p:spPr>
        <p:txBody>
          <a:bodyPr/>
          <a:lstStyle/>
          <a:p>
            <a:r>
              <a:rPr lang="en-US" sz="6000" dirty="0"/>
              <a:t>Using Respectful Communication with LGBTQ+ People: Background for Nurse Educators</a:t>
            </a:r>
          </a:p>
        </p:txBody>
      </p:sp>
    </p:spTree>
    <p:extLst>
      <p:ext uri="{BB962C8B-B14F-4D97-AF65-F5344CB8AC3E}">
        <p14:creationId xmlns:p14="http://schemas.microsoft.com/office/powerpoint/2010/main" val="4118558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F982-C931-0A41-8DF3-25506A8108A8}"/>
              </a:ext>
            </a:extLst>
          </p:cNvPr>
          <p:cNvSpPr>
            <a:spLocks noGrp="1"/>
          </p:cNvSpPr>
          <p:nvPr>
            <p:ph type="title"/>
          </p:nvPr>
        </p:nvSpPr>
        <p:spPr>
          <a:xfrm>
            <a:off x="838200" y="500063"/>
            <a:ext cx="10515600" cy="668338"/>
          </a:xfrm>
        </p:spPr>
        <p:txBody>
          <a:bodyPr/>
          <a:lstStyle/>
          <a:p>
            <a:r>
              <a:rPr lang="en-US" dirty="0"/>
              <a:t>LGBTQ+ Experience</a:t>
            </a:r>
          </a:p>
        </p:txBody>
      </p:sp>
      <p:sp>
        <p:nvSpPr>
          <p:cNvPr id="3" name="Content Placeholder 2">
            <a:extLst>
              <a:ext uri="{FF2B5EF4-FFF2-40B4-BE49-F238E27FC236}">
                <a16:creationId xmlns:a16="http://schemas.microsoft.com/office/drawing/2014/main" id="{3306F5E0-AA43-6644-8350-71FEEAFA83A9}"/>
              </a:ext>
            </a:extLst>
          </p:cNvPr>
          <p:cNvSpPr>
            <a:spLocks noGrp="1"/>
          </p:cNvSpPr>
          <p:nvPr>
            <p:ph idx="1"/>
          </p:nvPr>
        </p:nvSpPr>
        <p:spPr>
          <a:xfrm>
            <a:off x="520700" y="1573536"/>
            <a:ext cx="8470900" cy="4674863"/>
          </a:xfrm>
        </p:spPr>
        <p:txBody>
          <a:bodyPr/>
          <a:lstStyle/>
          <a:p>
            <a:pPr marL="342900" indent="-342900">
              <a:lnSpc>
                <a:spcPct val="120000"/>
              </a:lnSpc>
              <a:spcBef>
                <a:spcPts val="0"/>
              </a:spcBef>
              <a:spcAft>
                <a:spcPts val="1200"/>
              </a:spcAft>
              <a:buFont typeface="Arial" panose="020B0604020202020204" pitchFamily="34" charset="0"/>
              <a:buChar char="•"/>
            </a:pPr>
            <a:r>
              <a:rPr lang="en-US" sz="2400" dirty="0"/>
              <a:t>In 2016, the National Institutes of Health (NIH) formally designated sexual and gender minorities as a health disparity population (National Academy of Sciences, Engineering and Medicine, 2021)</a:t>
            </a:r>
          </a:p>
          <a:p>
            <a:pPr marL="342900" indent="-342900">
              <a:lnSpc>
                <a:spcPct val="120000"/>
              </a:lnSpc>
              <a:spcBef>
                <a:spcPts val="0"/>
              </a:spcBef>
              <a:spcAft>
                <a:spcPts val="1200"/>
              </a:spcAft>
              <a:buFont typeface="Arial" panose="020B0604020202020204" pitchFamily="34" charset="0"/>
              <a:buChar char="•"/>
            </a:pPr>
            <a:r>
              <a:rPr lang="en-US" sz="2400" dirty="0"/>
              <a:t>Unfortunately, many “experience stigma, discrimination, and violence where they live, work, play, and pray” (National Academy of Sciences, Engineering and Medicine, 2021, p. 20).</a:t>
            </a:r>
          </a:p>
          <a:p>
            <a:pPr marL="342900" indent="-342900">
              <a:lnSpc>
                <a:spcPct val="120000"/>
              </a:lnSpc>
              <a:spcBef>
                <a:spcPts val="0"/>
              </a:spcBef>
              <a:spcAft>
                <a:spcPts val="1200"/>
              </a:spcAft>
              <a:buFont typeface="Arial" panose="020B0604020202020204" pitchFamily="34" charset="0"/>
              <a:buChar char="•"/>
            </a:pPr>
            <a:r>
              <a:rPr lang="en-US" sz="2400" dirty="0"/>
              <a:t>Disparities are growing rather than narrowing for several key health indicators (Fish et al., 2017) </a:t>
            </a:r>
          </a:p>
        </p:txBody>
      </p:sp>
    </p:spTree>
    <p:extLst>
      <p:ext uri="{BB962C8B-B14F-4D97-AF65-F5344CB8AC3E}">
        <p14:creationId xmlns:p14="http://schemas.microsoft.com/office/powerpoint/2010/main" val="316526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F982-C931-0A41-8DF3-25506A8108A8}"/>
              </a:ext>
            </a:extLst>
          </p:cNvPr>
          <p:cNvSpPr>
            <a:spLocks noGrp="1"/>
          </p:cNvSpPr>
          <p:nvPr>
            <p:ph type="title"/>
          </p:nvPr>
        </p:nvSpPr>
        <p:spPr>
          <a:xfrm>
            <a:off x="838200" y="500063"/>
            <a:ext cx="10515600" cy="668338"/>
          </a:xfrm>
        </p:spPr>
        <p:txBody>
          <a:bodyPr/>
          <a:lstStyle/>
          <a:p>
            <a:r>
              <a:rPr lang="en-US" dirty="0"/>
              <a:t>LGBTQ+ Experience</a:t>
            </a:r>
          </a:p>
        </p:txBody>
      </p:sp>
      <p:sp>
        <p:nvSpPr>
          <p:cNvPr id="3" name="Content Placeholder 2">
            <a:extLst>
              <a:ext uri="{FF2B5EF4-FFF2-40B4-BE49-F238E27FC236}">
                <a16:creationId xmlns:a16="http://schemas.microsoft.com/office/drawing/2014/main" id="{3306F5E0-AA43-6644-8350-71FEEAFA83A9}"/>
              </a:ext>
            </a:extLst>
          </p:cNvPr>
          <p:cNvSpPr>
            <a:spLocks noGrp="1"/>
          </p:cNvSpPr>
          <p:nvPr>
            <p:ph idx="1"/>
          </p:nvPr>
        </p:nvSpPr>
        <p:spPr>
          <a:xfrm>
            <a:off x="838200" y="1573536"/>
            <a:ext cx="10858500" cy="4674863"/>
          </a:xfrm>
        </p:spPr>
        <p:txBody>
          <a:bodyPr/>
          <a:lstStyle/>
          <a:p>
            <a:pPr marL="342900" indent="-342900">
              <a:lnSpc>
                <a:spcPct val="120000"/>
              </a:lnSpc>
              <a:spcBef>
                <a:spcPts val="0"/>
              </a:spcBef>
              <a:spcAft>
                <a:spcPts val="1200"/>
              </a:spcAft>
              <a:buFont typeface="Arial" panose="020B0604020202020204" pitchFamily="34" charset="0"/>
              <a:buChar char="•"/>
            </a:pPr>
            <a:r>
              <a:rPr lang="en-US" sz="2400" dirty="0"/>
              <a:t>LGBTQ+ populations avoid or delay treatment due to bias and bigotry.</a:t>
            </a:r>
          </a:p>
          <a:p>
            <a:pPr marL="342900" indent="-342900">
              <a:lnSpc>
                <a:spcPct val="120000"/>
              </a:lnSpc>
              <a:spcBef>
                <a:spcPts val="0"/>
              </a:spcBef>
              <a:spcAft>
                <a:spcPts val="1200"/>
              </a:spcAft>
              <a:buFont typeface="Arial" panose="020B0604020202020204" pitchFamily="34" charset="0"/>
              <a:buChar char="•"/>
            </a:pPr>
            <a:r>
              <a:rPr lang="en-US" sz="2400" dirty="0"/>
              <a:t>Healthcare needs are unmet due to lack of acceptance, knowledge or understanding by healthcare professionals (Alpert et al., 2017; Eickhoff, 2021).</a:t>
            </a:r>
          </a:p>
          <a:p>
            <a:pPr marL="342900" indent="-342900">
              <a:lnSpc>
                <a:spcPct val="120000"/>
              </a:lnSpc>
              <a:spcBef>
                <a:spcPts val="0"/>
              </a:spcBef>
              <a:spcAft>
                <a:spcPts val="1200"/>
              </a:spcAft>
              <a:buFont typeface="Arial" panose="020B0604020202020204" pitchFamily="34" charset="0"/>
              <a:buChar char="•"/>
            </a:pPr>
            <a:r>
              <a:rPr lang="en-US" sz="2400" dirty="0"/>
              <a:t>For nursing, the lack of LGBTQ+ education is the largest barrier to the delivery of culturally congruent healthcare.</a:t>
            </a:r>
          </a:p>
        </p:txBody>
      </p:sp>
    </p:spTree>
    <p:extLst>
      <p:ext uri="{BB962C8B-B14F-4D97-AF65-F5344CB8AC3E}">
        <p14:creationId xmlns:p14="http://schemas.microsoft.com/office/powerpoint/2010/main" val="322300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6CC9-D2FA-4BE8-8B0B-967388F5710F}"/>
              </a:ext>
            </a:extLst>
          </p:cNvPr>
          <p:cNvSpPr>
            <a:spLocks noGrp="1"/>
          </p:cNvSpPr>
          <p:nvPr>
            <p:ph type="title"/>
          </p:nvPr>
        </p:nvSpPr>
        <p:spPr>
          <a:xfrm>
            <a:off x="838200" y="315127"/>
            <a:ext cx="10515600" cy="1325563"/>
          </a:xfrm>
        </p:spPr>
        <p:txBody>
          <a:bodyPr>
            <a:normAutofit fontScale="90000"/>
          </a:bodyPr>
          <a:lstStyle/>
          <a:p>
            <a:pPr algn="ctr"/>
            <a:r>
              <a:rPr lang="en-US" sz="3200" dirty="0"/>
              <a:t>ANA Position Statement:</a:t>
            </a:r>
            <a:br>
              <a:rPr lang="en-US" sz="3200" dirty="0"/>
            </a:br>
            <a:r>
              <a:rPr lang="en-US" sz="3200" dirty="0"/>
              <a:t>Nursing Advocacy for the LGBTQ+ Populations (2018)</a:t>
            </a:r>
          </a:p>
        </p:txBody>
      </p:sp>
      <p:sp>
        <p:nvSpPr>
          <p:cNvPr id="3" name="Content Placeholder 2">
            <a:extLst>
              <a:ext uri="{FF2B5EF4-FFF2-40B4-BE49-F238E27FC236}">
                <a16:creationId xmlns:a16="http://schemas.microsoft.com/office/drawing/2014/main" id="{F662FC28-FED3-4DB9-B15C-4FE860E1E4C1}"/>
              </a:ext>
            </a:extLst>
          </p:cNvPr>
          <p:cNvSpPr>
            <a:spLocks noGrp="1"/>
          </p:cNvSpPr>
          <p:nvPr>
            <p:ph idx="1"/>
          </p:nvPr>
        </p:nvSpPr>
        <p:spPr>
          <a:xfrm>
            <a:off x="838200" y="1457867"/>
            <a:ext cx="10515600" cy="4351338"/>
          </a:xfrm>
        </p:spPr>
        <p:txBody>
          <a:bodyPr lIns="91440" tIns="45720" rIns="91440" bIns="45720" anchor="t"/>
          <a:lstStyle/>
          <a:p>
            <a:pPr marL="0" indent="0">
              <a:lnSpc>
                <a:spcPct val="130000"/>
              </a:lnSpc>
              <a:spcBef>
                <a:spcPts val="0"/>
              </a:spcBef>
              <a:spcAft>
                <a:spcPts val="2400"/>
              </a:spcAft>
              <a:buNone/>
            </a:pPr>
            <a:r>
              <a:rPr lang="en-US" sz="2100" dirty="0">
                <a:latin typeface="Montserrat"/>
              </a:rPr>
              <a:t>Nurses must provide culturally congruent care and advocacy for LGBTQ+ people.</a:t>
            </a:r>
          </a:p>
          <a:p>
            <a:pPr marL="0" indent="0">
              <a:lnSpc>
                <a:spcPct val="130000"/>
              </a:lnSpc>
              <a:spcBef>
                <a:spcPts val="0"/>
              </a:spcBef>
              <a:spcAft>
                <a:spcPts val="2400"/>
              </a:spcAft>
              <a:buNone/>
            </a:pPr>
            <a:r>
              <a:rPr lang="en-US" sz="2100" dirty="0"/>
              <a:t>“ANA condemns discrimination based on sexual orientation, gender identity and/or expression in healthcare” (ANA Ethics Advisory Board, 2018, p.1)</a:t>
            </a:r>
          </a:p>
          <a:p>
            <a:pPr marL="0" indent="0">
              <a:lnSpc>
                <a:spcPct val="130000"/>
              </a:lnSpc>
              <a:spcBef>
                <a:spcPts val="0"/>
              </a:spcBef>
              <a:spcAft>
                <a:spcPts val="2400"/>
              </a:spcAft>
              <a:buNone/>
            </a:pPr>
            <a:r>
              <a:rPr lang="en-US" sz="2100" dirty="0"/>
              <a:t>Continued stigma and discrimination impedes access to essential care ultimately leading to poor outcomes and increased morbidity and mortality.</a:t>
            </a:r>
          </a:p>
          <a:p>
            <a:pPr marL="0" indent="0">
              <a:lnSpc>
                <a:spcPct val="130000"/>
              </a:lnSpc>
              <a:spcBef>
                <a:spcPts val="0"/>
              </a:spcBef>
              <a:spcAft>
                <a:spcPts val="2400"/>
              </a:spcAft>
              <a:buNone/>
            </a:pPr>
            <a:r>
              <a:rPr lang="en-US" sz="2100" dirty="0"/>
              <a:t>ANA Code of Ethics is clear, the nurse practices with respect and compassion for the dignity and worth of every person.</a:t>
            </a:r>
          </a:p>
        </p:txBody>
      </p:sp>
    </p:spTree>
    <p:extLst>
      <p:ext uri="{BB962C8B-B14F-4D97-AF65-F5344CB8AC3E}">
        <p14:creationId xmlns:p14="http://schemas.microsoft.com/office/powerpoint/2010/main" val="233852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2DB35-7A35-4234-A0DC-B6077AD513C4}"/>
              </a:ext>
            </a:extLst>
          </p:cNvPr>
          <p:cNvSpPr>
            <a:spLocks noGrp="1"/>
          </p:cNvSpPr>
          <p:nvPr>
            <p:ph type="title"/>
          </p:nvPr>
        </p:nvSpPr>
        <p:spPr>
          <a:xfrm>
            <a:off x="498764" y="311953"/>
            <a:ext cx="11096336" cy="1008848"/>
          </a:xfrm>
        </p:spPr>
        <p:txBody>
          <a:bodyPr>
            <a:noAutofit/>
          </a:bodyPr>
          <a:lstStyle/>
          <a:p>
            <a:pPr algn="ctr">
              <a:lnSpc>
                <a:spcPct val="100000"/>
              </a:lnSpc>
            </a:pPr>
            <a:r>
              <a:rPr lang="en-US" sz="2800" dirty="0"/>
              <a:t>NLN Vision Series: Achieving Diversity and Meaningful Inclusion in Nursing Education (2016)</a:t>
            </a:r>
          </a:p>
        </p:txBody>
      </p:sp>
      <p:sp>
        <p:nvSpPr>
          <p:cNvPr id="3" name="Content Placeholder 2">
            <a:extLst>
              <a:ext uri="{FF2B5EF4-FFF2-40B4-BE49-F238E27FC236}">
                <a16:creationId xmlns:a16="http://schemas.microsoft.com/office/drawing/2014/main" id="{55D66F1B-817E-4A94-A99C-35761F1864BF}"/>
              </a:ext>
            </a:extLst>
          </p:cNvPr>
          <p:cNvSpPr>
            <a:spLocks noGrp="1"/>
          </p:cNvSpPr>
          <p:nvPr>
            <p:ph idx="1"/>
          </p:nvPr>
        </p:nvSpPr>
        <p:spPr>
          <a:xfrm>
            <a:off x="623870" y="1968500"/>
            <a:ext cx="7453330" cy="3937000"/>
          </a:xfrm>
        </p:spPr>
        <p:txBody>
          <a:bodyPr>
            <a:normAutofit fontScale="92500" lnSpcReduction="10000"/>
          </a:bodyPr>
          <a:lstStyle/>
          <a:p>
            <a:pPr>
              <a:lnSpc>
                <a:spcPct val="120000"/>
              </a:lnSpc>
              <a:spcBef>
                <a:spcPts val="0"/>
              </a:spcBef>
              <a:spcAft>
                <a:spcPts val="1200"/>
              </a:spcAft>
            </a:pPr>
            <a:r>
              <a:rPr lang="en-US" sz="2400" dirty="0"/>
              <a:t>“The NLN is committed to the education of exemplary nurses who value and embody the richness of difference and inclusion to help advance the health of the nation and the global community” (p.1).</a:t>
            </a:r>
          </a:p>
          <a:p>
            <a:pPr>
              <a:lnSpc>
                <a:spcPct val="120000"/>
              </a:lnSpc>
              <a:spcBef>
                <a:spcPts val="0"/>
              </a:spcBef>
              <a:spcAft>
                <a:spcPts val="1200"/>
              </a:spcAft>
            </a:pPr>
            <a:endParaRPr lang="en-US" sz="2400" dirty="0"/>
          </a:p>
          <a:p>
            <a:pPr>
              <a:lnSpc>
                <a:spcPct val="120000"/>
              </a:lnSpc>
              <a:spcBef>
                <a:spcPts val="0"/>
              </a:spcBef>
              <a:spcAft>
                <a:spcPts val="1200"/>
              </a:spcAft>
            </a:pPr>
            <a:r>
              <a:rPr lang="en-US" sz="2400" dirty="0"/>
              <a:t>Critical need to increase content in nursing education curricula enhancing healthcare parity for LGBTQ+ populations.</a:t>
            </a:r>
          </a:p>
        </p:txBody>
      </p:sp>
      <p:pic>
        <p:nvPicPr>
          <p:cNvPr id="4" name="Picture 3" descr="Cover page of the NLN vision statement: Achieving Diversity and Meaningful Inclusion in Nursing Education (2016)">
            <a:extLst>
              <a:ext uri="{FF2B5EF4-FFF2-40B4-BE49-F238E27FC236}">
                <a16:creationId xmlns:a16="http://schemas.microsoft.com/office/drawing/2014/main" id="{721279E8-E4B5-0A47-B7B0-FC903036FB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13778" y="1968500"/>
            <a:ext cx="3081322" cy="3937000"/>
          </a:xfrm>
          <a:prstGeom prst="rect">
            <a:avLst/>
          </a:prstGeom>
          <a:noFill/>
          <a:ln>
            <a:solidFill>
              <a:schemeClr val="tx1">
                <a:lumMod val="50000"/>
                <a:lumOff val="50000"/>
              </a:schemeClr>
            </a:solidFill>
          </a:ln>
        </p:spPr>
      </p:pic>
    </p:spTree>
    <p:extLst>
      <p:ext uri="{BB962C8B-B14F-4D97-AF65-F5344CB8AC3E}">
        <p14:creationId xmlns:p14="http://schemas.microsoft.com/office/powerpoint/2010/main" val="1837435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6E10-3775-4FC1-A564-7A31FCE4EC02}"/>
              </a:ext>
            </a:extLst>
          </p:cNvPr>
          <p:cNvSpPr>
            <a:spLocks noGrp="1"/>
          </p:cNvSpPr>
          <p:nvPr>
            <p:ph type="title"/>
          </p:nvPr>
        </p:nvSpPr>
        <p:spPr/>
        <p:txBody>
          <a:bodyPr/>
          <a:lstStyle/>
          <a:p>
            <a:r>
              <a:rPr lang="en-US" dirty="0"/>
              <a:t>LGBTQ+ Research</a:t>
            </a:r>
          </a:p>
        </p:txBody>
      </p:sp>
      <p:sp>
        <p:nvSpPr>
          <p:cNvPr id="3" name="Content Placeholder 2">
            <a:extLst>
              <a:ext uri="{FF2B5EF4-FFF2-40B4-BE49-F238E27FC236}">
                <a16:creationId xmlns:a16="http://schemas.microsoft.com/office/drawing/2014/main" id="{2C4DB664-3DA3-4C0B-8B56-A8991F941F51}"/>
              </a:ext>
            </a:extLst>
          </p:cNvPr>
          <p:cNvSpPr>
            <a:spLocks noGrp="1"/>
          </p:cNvSpPr>
          <p:nvPr>
            <p:ph idx="1"/>
          </p:nvPr>
        </p:nvSpPr>
        <p:spPr>
          <a:xfrm>
            <a:off x="838200" y="1576155"/>
            <a:ext cx="10924699" cy="4351338"/>
          </a:xfrm>
        </p:spPr>
        <p:txBody>
          <a:bodyPr>
            <a:noAutofit/>
          </a:bodyPr>
          <a:lstStyle/>
          <a:p>
            <a:pPr>
              <a:lnSpc>
                <a:spcPct val="110000"/>
              </a:lnSpc>
              <a:spcBef>
                <a:spcPts val="0"/>
              </a:spcBef>
              <a:spcAft>
                <a:spcPts val="2400"/>
              </a:spcAft>
            </a:pPr>
            <a:r>
              <a:rPr lang="en-US" sz="2400" dirty="0"/>
              <a:t>Most of research on LGBTQ populations centered on healthcare needs, healthcare delivery and barriers to care (Eickhoff, 2021).</a:t>
            </a:r>
          </a:p>
          <a:p>
            <a:pPr>
              <a:lnSpc>
                <a:spcPct val="110000"/>
              </a:lnSpc>
              <a:spcBef>
                <a:spcPts val="0"/>
              </a:spcBef>
              <a:spcAft>
                <a:spcPts val="2400"/>
              </a:spcAft>
            </a:pPr>
            <a:r>
              <a:rPr lang="en-US" sz="2400" dirty="0"/>
              <a:t>Qualitative study with LGBTQ+ regarding healthcare professionals  found lack of knowledge and need for curricular integration in educational institutions (Alpert et al., 2017).</a:t>
            </a:r>
          </a:p>
        </p:txBody>
      </p:sp>
    </p:spTree>
    <p:extLst>
      <p:ext uri="{BB962C8B-B14F-4D97-AF65-F5344CB8AC3E}">
        <p14:creationId xmlns:p14="http://schemas.microsoft.com/office/powerpoint/2010/main" val="1599421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6E10-3775-4FC1-A564-7A31FCE4EC02}"/>
              </a:ext>
            </a:extLst>
          </p:cNvPr>
          <p:cNvSpPr>
            <a:spLocks noGrp="1"/>
          </p:cNvSpPr>
          <p:nvPr>
            <p:ph type="title"/>
          </p:nvPr>
        </p:nvSpPr>
        <p:spPr/>
        <p:txBody>
          <a:bodyPr/>
          <a:lstStyle/>
          <a:p>
            <a:r>
              <a:rPr lang="en-US" dirty="0"/>
              <a:t>LGBTQ+ Research</a:t>
            </a:r>
          </a:p>
        </p:txBody>
      </p:sp>
      <p:sp>
        <p:nvSpPr>
          <p:cNvPr id="3" name="Content Placeholder 2">
            <a:extLst>
              <a:ext uri="{FF2B5EF4-FFF2-40B4-BE49-F238E27FC236}">
                <a16:creationId xmlns:a16="http://schemas.microsoft.com/office/drawing/2014/main" id="{2C4DB664-3DA3-4C0B-8B56-A8991F941F51}"/>
              </a:ext>
            </a:extLst>
          </p:cNvPr>
          <p:cNvSpPr>
            <a:spLocks noGrp="1"/>
          </p:cNvSpPr>
          <p:nvPr>
            <p:ph idx="1"/>
          </p:nvPr>
        </p:nvSpPr>
        <p:spPr>
          <a:xfrm>
            <a:off x="771525" y="1576155"/>
            <a:ext cx="10709275" cy="1549400"/>
          </a:xfrm>
        </p:spPr>
        <p:txBody>
          <a:bodyPr>
            <a:noAutofit/>
          </a:bodyPr>
          <a:lstStyle/>
          <a:p>
            <a:pPr>
              <a:lnSpc>
                <a:spcPct val="120000"/>
              </a:lnSpc>
              <a:spcBef>
                <a:spcPts val="0"/>
              </a:spcBef>
              <a:spcAft>
                <a:spcPts val="1800"/>
              </a:spcAft>
            </a:pPr>
            <a:r>
              <a:rPr lang="en-US" sz="2400" dirty="0"/>
              <a:t>LGBTQ faculty in baccalaureate nursing education programs were more aware of and prepared to address health concerns of the LGBTQ population than their heterosexual colleagues (Lim et al, 2015).</a:t>
            </a:r>
            <a:endParaRPr lang="en-US" dirty="0"/>
          </a:p>
        </p:txBody>
      </p:sp>
      <p:sp>
        <p:nvSpPr>
          <p:cNvPr id="5" name="Content Placeholder 2">
            <a:extLst>
              <a:ext uri="{FF2B5EF4-FFF2-40B4-BE49-F238E27FC236}">
                <a16:creationId xmlns:a16="http://schemas.microsoft.com/office/drawing/2014/main" id="{42D25E89-CD47-4140-805D-5A3F365FB58D}"/>
              </a:ext>
            </a:extLst>
          </p:cNvPr>
          <p:cNvSpPr txBox="1">
            <a:spLocks/>
          </p:cNvSpPr>
          <p:nvPr/>
        </p:nvSpPr>
        <p:spPr>
          <a:xfrm>
            <a:off x="771525" y="3851157"/>
            <a:ext cx="6302376" cy="205740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1800"/>
              </a:spcAft>
              <a:tabLst>
                <a:tab pos="9144000" algn="l"/>
              </a:tabLst>
            </a:pPr>
            <a:r>
              <a:rPr lang="en-US" sz="2400" dirty="0"/>
              <a:t>Nursing student’s attitudes toward the LGBTQ+ populations is impacted by knowledge (Lim and Hsu, 2016).</a:t>
            </a:r>
            <a:endParaRPr lang="en-US" dirty="0"/>
          </a:p>
        </p:txBody>
      </p:sp>
    </p:spTree>
    <p:extLst>
      <p:ext uri="{BB962C8B-B14F-4D97-AF65-F5344CB8AC3E}">
        <p14:creationId xmlns:p14="http://schemas.microsoft.com/office/powerpoint/2010/main" val="1720987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B114-FE70-4BB8-8907-D25E4733E45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55DA659-D5E2-4CD8-A2D2-9167156E88C7}"/>
              </a:ext>
            </a:extLst>
          </p:cNvPr>
          <p:cNvSpPr>
            <a:spLocks noGrp="1"/>
          </p:cNvSpPr>
          <p:nvPr>
            <p:ph idx="1"/>
          </p:nvPr>
        </p:nvSpPr>
        <p:spPr>
          <a:xfrm>
            <a:off x="512619" y="1509072"/>
            <a:ext cx="10841182" cy="4842302"/>
          </a:xfrm>
        </p:spPr>
        <p:txBody>
          <a:bodyPr/>
          <a:lstStyle/>
          <a:p>
            <a:pPr>
              <a:lnSpc>
                <a:spcPct val="100000"/>
              </a:lnSpc>
              <a:spcBef>
                <a:spcPts val="0"/>
              </a:spcBef>
            </a:pPr>
            <a:r>
              <a:rPr lang="en-US" sz="2200" dirty="0">
                <a:effectLst/>
                <a:latin typeface="Montserrat" panose="00000500000000000000" pitchFamily="2" charset="0"/>
                <a:ea typeface="Calibri" panose="020F0502020204030204" pitchFamily="34" charset="0"/>
                <a:cs typeface="Times New Roman" panose="02020603050405020304" pitchFamily="18" charset="0"/>
              </a:rPr>
              <a:t>Alpert, A., </a:t>
            </a:r>
            <a:r>
              <a:rPr lang="en-US" sz="2200" dirty="0" err="1">
                <a:effectLst/>
                <a:latin typeface="Montserrat" panose="00000500000000000000" pitchFamily="2" charset="0"/>
                <a:ea typeface="Calibri" panose="020F0502020204030204" pitchFamily="34" charset="0"/>
                <a:cs typeface="Times New Roman" panose="02020603050405020304" pitchFamily="18" charset="0"/>
              </a:rPr>
              <a:t>Cichoski</a:t>
            </a:r>
            <a:r>
              <a:rPr lang="en-US" sz="2200" dirty="0">
                <a:effectLst/>
                <a:latin typeface="Montserrat" panose="00000500000000000000" pitchFamily="2" charset="0"/>
                <a:ea typeface="Calibri" panose="020F0502020204030204" pitchFamily="34" charset="0"/>
                <a:cs typeface="Times New Roman" panose="02020603050405020304" pitchFamily="18" charset="0"/>
              </a:rPr>
              <a:t>-Kelly, E., Fox, A. (2017). What lesbian, gay, bisexual, transgender, queer, and intersex patients say doctors should know and do: A qualitative study. </a:t>
            </a:r>
            <a:r>
              <a:rPr lang="en-US" sz="2200" i="1" dirty="0">
                <a:effectLst/>
                <a:latin typeface="Montserrat" panose="00000500000000000000" pitchFamily="2" charset="0"/>
                <a:ea typeface="Calibri" panose="020F0502020204030204" pitchFamily="34" charset="0"/>
                <a:cs typeface="Times New Roman" panose="02020603050405020304" pitchFamily="18" charset="0"/>
              </a:rPr>
              <a:t>Journal of Homosexuality, 64</a:t>
            </a:r>
            <a:r>
              <a:rPr lang="en-US" sz="2200" dirty="0">
                <a:effectLst/>
                <a:latin typeface="Montserrat" panose="00000500000000000000" pitchFamily="2" charset="0"/>
                <a:ea typeface="Calibri" panose="020F0502020204030204" pitchFamily="34" charset="0"/>
                <a:cs typeface="Times New Roman" panose="02020603050405020304" pitchFamily="18" charset="0"/>
              </a:rPr>
              <a:t>(10), 1368-1389. </a:t>
            </a:r>
            <a:r>
              <a:rPr lang="en-US" sz="2200" dirty="0">
                <a:latin typeface="Montserrat" panose="00000500000000000000" pitchFamily="2" charset="0"/>
                <a:ea typeface="Calibri" panose="020F0502020204030204" pitchFamily="34" charset="0"/>
                <a:cs typeface="Times New Roman" panose="02020603050405020304" pitchFamily="18" charset="0"/>
                <a:hlinkClick r:id="rId2"/>
              </a:rPr>
              <a:t>https://doi.org/10.1080/00918369.2017.1321376</a:t>
            </a:r>
            <a:endParaRPr lang="en-US" sz="2200" dirty="0">
              <a:latin typeface="Montserrat" panose="00000500000000000000" pitchFamily="2" charset="0"/>
              <a:ea typeface="Calibri" panose="020F0502020204030204" pitchFamily="34" charset="0"/>
              <a:cs typeface="Times New Roman" panose="02020603050405020304" pitchFamily="18" charset="0"/>
            </a:endParaRPr>
          </a:p>
          <a:p>
            <a:pPr>
              <a:lnSpc>
                <a:spcPct val="100000"/>
              </a:lnSpc>
              <a:spcBef>
                <a:spcPts val="0"/>
              </a:spcBef>
            </a:pPr>
            <a:endParaRPr lang="en-US" sz="2200" dirty="0">
              <a:latin typeface="Montserrat" panose="00000500000000000000" pitchFamily="2" charset="0"/>
              <a:ea typeface="Calibri" panose="020F0502020204030204" pitchFamily="34" charset="0"/>
              <a:cs typeface="Times New Roman" panose="02020603050405020304" pitchFamily="18" charset="0"/>
            </a:endParaRPr>
          </a:p>
          <a:p>
            <a:pPr>
              <a:lnSpc>
                <a:spcPct val="100000"/>
              </a:lnSpc>
              <a:spcBef>
                <a:spcPts val="0"/>
              </a:spcBef>
            </a:pPr>
            <a:r>
              <a:rPr lang="en-US" sz="2200" dirty="0">
                <a:effectLst/>
                <a:latin typeface="Montserrat" panose="00000500000000000000" pitchFamily="2" charset="0"/>
                <a:ea typeface="Calibri" panose="020F0502020204030204" pitchFamily="34" charset="0"/>
                <a:cs typeface="Times New Roman" panose="02020603050405020304" pitchFamily="18" charset="0"/>
              </a:rPr>
              <a:t>ANA Ethics Advisory Board, (November 19, 2018) "ANA Position Statement: Nursing Advocacy for LGBTQ+ Populations" </a:t>
            </a:r>
            <a:r>
              <a:rPr lang="en-US" sz="2200" i="1" dirty="0">
                <a:effectLst/>
                <a:latin typeface="Montserrat" panose="00000500000000000000" pitchFamily="2" charset="0"/>
                <a:ea typeface="Calibri" panose="020F0502020204030204" pitchFamily="34" charset="0"/>
                <a:cs typeface="Times New Roman" panose="02020603050405020304" pitchFamily="18" charset="0"/>
              </a:rPr>
              <a:t>OJIN: The Online Journal of Issues in Nursing, 24</a:t>
            </a:r>
            <a:r>
              <a:rPr lang="en-US" sz="2200" dirty="0">
                <a:effectLst/>
                <a:latin typeface="Montserrat" panose="00000500000000000000" pitchFamily="2" charset="0"/>
                <a:ea typeface="Calibri" panose="020F0502020204030204" pitchFamily="34" charset="0"/>
                <a:cs typeface="Times New Roman" panose="02020603050405020304" pitchFamily="18" charset="0"/>
              </a:rPr>
              <a:t>, </a:t>
            </a:r>
            <a:r>
              <a:rPr lang="en-US" sz="2200" dirty="0">
                <a:latin typeface="Montserrat" panose="00000500000000000000" pitchFamily="2" charset="0"/>
                <a:ea typeface="Calibri" panose="020F0502020204030204" pitchFamily="34" charset="0"/>
                <a:cs typeface="Times New Roman" panose="02020603050405020304" pitchFamily="18" charset="0"/>
              </a:rPr>
              <a:t>(</a:t>
            </a:r>
            <a:r>
              <a:rPr lang="en-US" sz="2200" dirty="0">
                <a:effectLst/>
                <a:latin typeface="Montserrat" panose="00000500000000000000" pitchFamily="2" charset="0"/>
                <a:ea typeface="Calibri" panose="020F0502020204030204" pitchFamily="34" charset="0"/>
                <a:cs typeface="Times New Roman" panose="02020603050405020304" pitchFamily="18" charset="0"/>
              </a:rPr>
              <a:t>1). DOI: 10.3912/OJIN.Vol24No01PoSCol02</a:t>
            </a:r>
          </a:p>
          <a:p>
            <a:pPr>
              <a:lnSpc>
                <a:spcPct val="100000"/>
              </a:lnSpc>
              <a:spcBef>
                <a:spcPts val="0"/>
              </a:spcBef>
            </a:pPr>
            <a:endParaRPr lang="en-US" sz="2200" dirty="0"/>
          </a:p>
          <a:p>
            <a:pPr>
              <a:lnSpc>
                <a:spcPct val="100000"/>
              </a:lnSpc>
              <a:spcBef>
                <a:spcPts val="0"/>
              </a:spcBef>
            </a:pPr>
            <a:r>
              <a:rPr lang="en-US" sz="2200" dirty="0"/>
              <a:t>Eickhoff, C. (2021). Identifying gaps in LGBTQ health education in Baccalaureate undergraduate nursing programs, </a:t>
            </a:r>
            <a:r>
              <a:rPr lang="en-US" sz="2200" i="1" dirty="0"/>
              <a:t>Journal of Nursing Education, 60</a:t>
            </a:r>
            <a:r>
              <a:rPr lang="en-US" sz="2200" dirty="0"/>
              <a:t>(10), 552-558. doi:10.3928/01484834-20210729-01</a:t>
            </a:r>
          </a:p>
        </p:txBody>
      </p:sp>
    </p:spTree>
    <p:extLst>
      <p:ext uri="{BB962C8B-B14F-4D97-AF65-F5344CB8AC3E}">
        <p14:creationId xmlns:p14="http://schemas.microsoft.com/office/powerpoint/2010/main" val="2631552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B114-FE70-4BB8-8907-D25E4733E45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55DA659-D5E2-4CD8-A2D2-9167156E88C7}"/>
              </a:ext>
            </a:extLst>
          </p:cNvPr>
          <p:cNvSpPr>
            <a:spLocks noGrp="1"/>
          </p:cNvSpPr>
          <p:nvPr>
            <p:ph idx="1"/>
          </p:nvPr>
        </p:nvSpPr>
        <p:spPr>
          <a:xfrm>
            <a:off x="512619" y="1509072"/>
            <a:ext cx="10841182" cy="4842302"/>
          </a:xfrm>
        </p:spPr>
        <p:txBody>
          <a:bodyPr/>
          <a:lstStyle/>
          <a:p>
            <a:pPr>
              <a:lnSpc>
                <a:spcPct val="100000"/>
              </a:lnSpc>
              <a:spcBef>
                <a:spcPts val="0"/>
              </a:spcBef>
            </a:pPr>
            <a:r>
              <a:rPr lang="en-US" sz="2200" dirty="0">
                <a:latin typeface="Montserrat" panose="00000500000000000000" pitchFamily="2" charset="0"/>
              </a:rPr>
              <a:t>Fish, J., Watson, R., Porta, C., Russell, S., &amp; Sawyer, E. (2017). Are alcohol-related disparities between sexual minority and heterosexual youth decreasing? </a:t>
            </a:r>
            <a:r>
              <a:rPr lang="en-US" sz="2200" i="1" dirty="0">
                <a:latin typeface="Montserrat" panose="00000500000000000000" pitchFamily="2" charset="0"/>
              </a:rPr>
              <a:t>Addiction, 112</a:t>
            </a:r>
            <a:r>
              <a:rPr lang="en-US" sz="2200" dirty="0">
                <a:latin typeface="Montserrat" panose="00000500000000000000" pitchFamily="2" charset="0"/>
              </a:rPr>
              <a:t>(11), 1931-1941. doi:10.1111/add.13896.</a:t>
            </a:r>
          </a:p>
          <a:p>
            <a:pPr>
              <a:lnSpc>
                <a:spcPct val="100000"/>
              </a:lnSpc>
              <a:spcBef>
                <a:spcPts val="0"/>
              </a:spcBef>
            </a:pPr>
            <a:endParaRPr lang="en-US" sz="2200" dirty="0">
              <a:latin typeface="Montserrat" panose="00000500000000000000" pitchFamily="2" charset="0"/>
            </a:endParaRPr>
          </a:p>
          <a:p>
            <a:pPr>
              <a:lnSpc>
                <a:spcPct val="100000"/>
              </a:lnSpc>
              <a:spcBef>
                <a:spcPts val="0"/>
              </a:spcBef>
            </a:pPr>
            <a:r>
              <a:rPr lang="en-US" sz="2400" dirty="0">
                <a:latin typeface="Montserrat" panose="00000500000000000000" pitchFamily="2" charset="0"/>
              </a:rPr>
              <a:t>Jones, J. (2021). </a:t>
            </a:r>
            <a:r>
              <a:rPr lang="en-US" sz="2400" b="0" i="1" dirty="0">
                <a:solidFill>
                  <a:srgbClr val="000000"/>
                </a:solidFill>
                <a:effectLst/>
                <a:latin typeface="Montserrat" panose="00000500000000000000" pitchFamily="2" charset="0"/>
              </a:rPr>
              <a:t>LGBT identification </a:t>
            </a:r>
            <a:r>
              <a:rPr lang="en-US" sz="2400" i="1" dirty="0">
                <a:solidFill>
                  <a:srgbClr val="000000"/>
                </a:solidFill>
                <a:latin typeface="Montserrat" panose="00000500000000000000" pitchFamily="2" charset="0"/>
              </a:rPr>
              <a:t>r</a:t>
            </a:r>
            <a:r>
              <a:rPr lang="en-US" sz="2400" b="0" i="1" dirty="0">
                <a:solidFill>
                  <a:srgbClr val="000000"/>
                </a:solidFill>
                <a:effectLst/>
                <a:latin typeface="Montserrat" panose="00000500000000000000" pitchFamily="2" charset="0"/>
              </a:rPr>
              <a:t>ises to 5.6% in latest U.S. estimate</a:t>
            </a:r>
            <a:r>
              <a:rPr lang="en-US" sz="2400" b="0" i="0" dirty="0">
                <a:solidFill>
                  <a:srgbClr val="000000"/>
                </a:solidFill>
                <a:effectLst/>
                <a:latin typeface="Montserrat" panose="00000500000000000000" pitchFamily="2" charset="0"/>
              </a:rPr>
              <a:t>. </a:t>
            </a:r>
            <a:r>
              <a:rPr lang="en-US" sz="2400" b="0" i="0" dirty="0">
                <a:solidFill>
                  <a:srgbClr val="000000"/>
                </a:solidFill>
                <a:effectLst/>
                <a:latin typeface="Montserrat" panose="00000500000000000000" pitchFamily="2" charset="0"/>
                <a:hlinkClick r:id="rId2"/>
              </a:rPr>
              <a:t>https://news.gallup.com/poll/329708/lgbt-identification-rises-latest-estimate.aspx</a:t>
            </a:r>
            <a:endParaRPr lang="en-US" sz="2400" b="0" i="0" dirty="0">
              <a:solidFill>
                <a:srgbClr val="000000"/>
              </a:solidFill>
              <a:effectLst/>
              <a:latin typeface="Montserrat" panose="00000500000000000000" pitchFamily="2" charset="0"/>
            </a:endParaRPr>
          </a:p>
          <a:p>
            <a:pPr>
              <a:lnSpc>
                <a:spcPct val="100000"/>
              </a:lnSpc>
              <a:spcBef>
                <a:spcPts val="0"/>
              </a:spcBef>
            </a:pPr>
            <a:endParaRPr lang="en-US" sz="2400" dirty="0">
              <a:latin typeface="Montserrat" panose="00000500000000000000" pitchFamily="2" charset="0"/>
            </a:endParaRPr>
          </a:p>
          <a:p>
            <a:pPr>
              <a:lnSpc>
                <a:spcPct val="100000"/>
              </a:lnSpc>
              <a:spcBef>
                <a:spcPts val="0"/>
              </a:spcBef>
            </a:pPr>
            <a:r>
              <a:rPr lang="en-US" sz="2400" dirty="0">
                <a:solidFill>
                  <a:srgbClr val="000000"/>
                </a:solidFill>
                <a:latin typeface="Montserrat" panose="00000500000000000000" pitchFamily="2" charset="0"/>
              </a:rPr>
              <a:t>Lim, F., &amp; Hsu, R. (2016). Nursing students’ attitudes toward lesbian, gay, bisexual, and transgender persons: An integrative review, </a:t>
            </a:r>
            <a:r>
              <a:rPr lang="en-US" sz="2400" i="1" dirty="0">
                <a:solidFill>
                  <a:srgbClr val="000000"/>
                </a:solidFill>
                <a:latin typeface="Montserrat" panose="00000500000000000000" pitchFamily="2" charset="0"/>
              </a:rPr>
              <a:t>Nursing Education Perspectives, 37</a:t>
            </a:r>
            <a:r>
              <a:rPr lang="en-US" sz="2400" dirty="0">
                <a:solidFill>
                  <a:srgbClr val="000000"/>
                </a:solidFill>
                <a:latin typeface="Montserrat" panose="00000500000000000000" pitchFamily="2" charset="0"/>
              </a:rPr>
              <a:t>(3), 114-152. doi:10.1097/01.NEP.0000000000000004</a:t>
            </a:r>
          </a:p>
        </p:txBody>
      </p:sp>
    </p:spTree>
    <p:extLst>
      <p:ext uri="{BB962C8B-B14F-4D97-AF65-F5344CB8AC3E}">
        <p14:creationId xmlns:p14="http://schemas.microsoft.com/office/powerpoint/2010/main" val="283332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7179F-B63B-4B44-9345-8298553578A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287AE84-F652-4553-86B4-850FAB5FE4F4}"/>
              </a:ext>
            </a:extLst>
          </p:cNvPr>
          <p:cNvSpPr>
            <a:spLocks noGrp="1"/>
          </p:cNvSpPr>
          <p:nvPr>
            <p:ph idx="1"/>
          </p:nvPr>
        </p:nvSpPr>
        <p:spPr>
          <a:xfrm>
            <a:off x="540327" y="1481905"/>
            <a:ext cx="11083637" cy="4276244"/>
          </a:xfrm>
        </p:spPr>
        <p:txBody>
          <a:bodyPr/>
          <a:lstStyle/>
          <a:p>
            <a:pPr>
              <a:lnSpc>
                <a:spcPct val="100000"/>
              </a:lnSpc>
              <a:spcBef>
                <a:spcPts val="0"/>
              </a:spcBef>
            </a:pPr>
            <a:r>
              <a:rPr lang="en-US" sz="2200" dirty="0">
                <a:solidFill>
                  <a:srgbClr val="000000"/>
                </a:solidFill>
                <a:latin typeface="Montserrat" panose="00000500000000000000" pitchFamily="2" charset="0"/>
              </a:rPr>
              <a:t>Lim, F., Johnson, M., &amp; Eliason, M. (2015). A national survey of faculty knowledge, experience, and readiness for teaching lesbian, gay, bisexual, and transgender health in Baccalaureate nursing programs. </a:t>
            </a:r>
            <a:r>
              <a:rPr lang="en-US" sz="2200" i="1" dirty="0">
                <a:solidFill>
                  <a:srgbClr val="000000"/>
                </a:solidFill>
                <a:latin typeface="Montserrat" panose="00000500000000000000" pitchFamily="2" charset="0"/>
              </a:rPr>
              <a:t>Nursing Education Perspectives,</a:t>
            </a:r>
            <a:r>
              <a:rPr lang="en-US" sz="2200" dirty="0">
                <a:solidFill>
                  <a:srgbClr val="000000"/>
                </a:solidFill>
                <a:latin typeface="Montserrat" panose="00000500000000000000" pitchFamily="2" charset="0"/>
              </a:rPr>
              <a:t> </a:t>
            </a:r>
            <a:r>
              <a:rPr lang="en-US" sz="2200" i="1" dirty="0">
                <a:solidFill>
                  <a:srgbClr val="000000"/>
                </a:solidFill>
                <a:latin typeface="Montserrat" panose="00000500000000000000" pitchFamily="2" charset="0"/>
              </a:rPr>
              <a:t>36</a:t>
            </a:r>
            <a:r>
              <a:rPr lang="en-US" sz="2200" dirty="0">
                <a:solidFill>
                  <a:srgbClr val="000000"/>
                </a:solidFill>
                <a:latin typeface="Montserrat" panose="00000500000000000000" pitchFamily="2" charset="0"/>
              </a:rPr>
              <a:t>(3), 144-152. doi:10.5480/14-1356</a:t>
            </a:r>
          </a:p>
          <a:p>
            <a:pPr>
              <a:lnSpc>
                <a:spcPct val="100000"/>
              </a:lnSpc>
              <a:spcBef>
                <a:spcPts val="0"/>
              </a:spcBef>
            </a:pPr>
            <a:endParaRPr lang="en-US" sz="2200" dirty="0">
              <a:solidFill>
                <a:srgbClr val="000000"/>
              </a:solidFill>
              <a:latin typeface="Montserrat" panose="00000500000000000000" pitchFamily="2" charset="0"/>
            </a:endParaRPr>
          </a:p>
          <a:p>
            <a:pPr>
              <a:lnSpc>
                <a:spcPct val="100000"/>
              </a:lnSpc>
              <a:spcBef>
                <a:spcPts val="0"/>
              </a:spcBef>
            </a:pPr>
            <a:r>
              <a:rPr lang="en-US" sz="2200" dirty="0">
                <a:solidFill>
                  <a:srgbClr val="000000"/>
                </a:solidFill>
                <a:latin typeface="Montserrat" panose="00000500000000000000" pitchFamily="2" charset="0"/>
              </a:rPr>
              <a:t>Morris, B. (2009). History of lesbian, gay, bisexual and transgender social movements. </a:t>
            </a:r>
            <a:r>
              <a:rPr lang="en-US" sz="2200" i="1" dirty="0">
                <a:solidFill>
                  <a:srgbClr val="000000"/>
                </a:solidFill>
                <a:latin typeface="Montserrat" panose="00000500000000000000" pitchFamily="2" charset="0"/>
              </a:rPr>
              <a:t>American Psychological Association, </a:t>
            </a:r>
            <a:r>
              <a:rPr lang="en-US" sz="2200" dirty="0">
                <a:solidFill>
                  <a:srgbClr val="000000"/>
                </a:solidFill>
                <a:latin typeface="Montserrat" panose="00000500000000000000" pitchFamily="2" charset="0"/>
              </a:rPr>
              <a:t>1-12. </a:t>
            </a:r>
            <a:r>
              <a:rPr lang="en-US" sz="2200" dirty="0">
                <a:solidFill>
                  <a:srgbClr val="000000"/>
                </a:solidFill>
                <a:latin typeface="Montserrat" panose="00000500000000000000" pitchFamily="2" charset="0"/>
                <a:hlinkClick r:id="rId2"/>
              </a:rPr>
              <a:t>https://www.apa.org/pi/lgbt/resources/history</a:t>
            </a:r>
            <a:endParaRPr lang="en-US" sz="2200" dirty="0">
              <a:solidFill>
                <a:srgbClr val="000000"/>
              </a:solidFill>
              <a:latin typeface="Montserrat" panose="00000500000000000000" pitchFamily="2" charset="0"/>
            </a:endParaRPr>
          </a:p>
          <a:p>
            <a:pPr>
              <a:lnSpc>
                <a:spcPct val="100000"/>
              </a:lnSpc>
              <a:spcBef>
                <a:spcPts val="0"/>
              </a:spcBef>
            </a:pPr>
            <a:endParaRPr lang="en-US" sz="2200" dirty="0">
              <a:solidFill>
                <a:srgbClr val="000000"/>
              </a:solidFill>
              <a:latin typeface="Montserrat" panose="00000500000000000000" pitchFamily="2" charset="0"/>
            </a:endParaRPr>
          </a:p>
          <a:p>
            <a:pPr>
              <a:lnSpc>
                <a:spcPct val="100000"/>
              </a:lnSpc>
              <a:spcBef>
                <a:spcPts val="0"/>
              </a:spcBef>
            </a:pPr>
            <a:r>
              <a:rPr lang="en-US" sz="2400" dirty="0">
                <a:latin typeface="Montserrat" panose="00000500000000000000" pitchFamily="2" charset="0"/>
              </a:rPr>
              <a:t>National Academy of Sciences, Engineering and Medicine. (2021). </a:t>
            </a:r>
            <a:r>
              <a:rPr lang="en-US" sz="2400" i="1" dirty="0"/>
              <a:t>Understanding the well-being of LGBTQI+ populations: Demography. </a:t>
            </a:r>
            <a:r>
              <a:rPr lang="en-US" sz="2400" dirty="0">
                <a:hlinkClick r:id="rId3"/>
              </a:rPr>
              <a:t>https://www.nap.edu/resource/25877/Demography-Brief.3.pdf</a:t>
            </a:r>
            <a:endParaRPr lang="en-US" sz="2400" dirty="0"/>
          </a:p>
        </p:txBody>
      </p:sp>
    </p:spTree>
    <p:extLst>
      <p:ext uri="{BB962C8B-B14F-4D97-AF65-F5344CB8AC3E}">
        <p14:creationId xmlns:p14="http://schemas.microsoft.com/office/powerpoint/2010/main" val="1047590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BD28-52FF-40DB-9418-1E68CE1E973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F95C2D7-24E1-41DB-AE8C-23CBE87FDC3E}"/>
              </a:ext>
            </a:extLst>
          </p:cNvPr>
          <p:cNvSpPr>
            <a:spLocks noGrp="1"/>
          </p:cNvSpPr>
          <p:nvPr>
            <p:ph idx="1"/>
          </p:nvPr>
        </p:nvSpPr>
        <p:spPr>
          <a:xfrm>
            <a:off x="498764" y="1476304"/>
            <a:ext cx="10752295" cy="4351338"/>
          </a:xfrm>
        </p:spPr>
        <p:txBody>
          <a:bodyPr/>
          <a:lstStyle/>
          <a:p>
            <a:pPr>
              <a:lnSpc>
                <a:spcPct val="100000"/>
              </a:lnSpc>
              <a:spcBef>
                <a:spcPts val="0"/>
              </a:spcBef>
            </a:pPr>
            <a:r>
              <a:rPr lang="en-US" sz="2200" dirty="0"/>
              <a:t>National League for Nursing. (2016). </a:t>
            </a:r>
            <a:r>
              <a:rPr lang="en-US" sz="2200" i="1" dirty="0"/>
              <a:t>NLN vision series: Achieving diversity and meaningful inclusion in nursing education. </a:t>
            </a:r>
            <a:r>
              <a:rPr lang="en-US" sz="2200" i="1" dirty="0">
                <a:hlinkClick r:id="rId2"/>
              </a:rPr>
              <a:t>https://www.nln.org/docs/default-source/uploadedfiles/about/vision-statement-achieving-diversity.pdf?sfvrsn=85a4d30d_0</a:t>
            </a:r>
            <a:endParaRPr lang="en-US" sz="2200" i="1" dirty="0"/>
          </a:p>
          <a:p>
            <a:pPr>
              <a:lnSpc>
                <a:spcPct val="100000"/>
              </a:lnSpc>
              <a:spcBef>
                <a:spcPts val="0"/>
              </a:spcBef>
            </a:pPr>
            <a:endParaRPr lang="en-US" sz="2200" i="1" dirty="0"/>
          </a:p>
          <a:p>
            <a:pPr>
              <a:lnSpc>
                <a:spcPct val="100000"/>
              </a:lnSpc>
              <a:spcBef>
                <a:spcPts val="0"/>
              </a:spcBef>
            </a:pPr>
            <a:r>
              <a:rPr lang="en-US" sz="2200" dirty="0"/>
              <a:t>National LGBTQIA+ Health Education Center. (2020). </a:t>
            </a:r>
            <a:r>
              <a:rPr lang="en-US" sz="2200" i="1" dirty="0"/>
              <a:t>LGBTQIA+ glossary of terms for health care teams.</a:t>
            </a:r>
            <a:r>
              <a:rPr lang="en-US" sz="2200" dirty="0"/>
              <a:t> </a:t>
            </a:r>
            <a:r>
              <a:rPr lang="en-US" sz="2200" dirty="0">
                <a:hlinkClick r:id="rId3"/>
              </a:rPr>
              <a:t>https://www.lgbtqiahealtheducation.org/publication/lgbtqia-glossary-of-terms-for-health-care-teams/</a:t>
            </a:r>
            <a:endParaRPr lang="en-US" sz="2200" dirty="0"/>
          </a:p>
          <a:p>
            <a:pPr>
              <a:lnSpc>
                <a:spcPct val="100000"/>
              </a:lnSpc>
              <a:spcBef>
                <a:spcPts val="0"/>
              </a:spcBef>
            </a:pPr>
            <a:endParaRPr lang="en-US" sz="2200" dirty="0"/>
          </a:p>
          <a:p>
            <a:pPr>
              <a:lnSpc>
                <a:spcPct val="100000"/>
              </a:lnSpc>
              <a:spcBef>
                <a:spcPts val="0"/>
              </a:spcBef>
            </a:pPr>
            <a:r>
              <a:rPr lang="en-US" sz="2200" dirty="0"/>
              <a:t>The Human Rights Campaign Foundation. (2021). </a:t>
            </a:r>
            <a:r>
              <a:rPr lang="en-US" sz="2200" i="1" dirty="0"/>
              <a:t>We are here: Understanding  the size of the LGBTQ+ community. </a:t>
            </a:r>
            <a:r>
              <a:rPr lang="en-US" sz="2200" dirty="0">
                <a:hlinkClick r:id="rId4"/>
              </a:rPr>
              <a:t>https://hrc-prod-requests.s3-us-west-2.amazonaws.com/We-Are-Here-120821.pdf</a:t>
            </a:r>
            <a:endParaRPr lang="en-US" sz="2200" dirty="0"/>
          </a:p>
        </p:txBody>
      </p:sp>
    </p:spTree>
    <p:extLst>
      <p:ext uri="{BB962C8B-B14F-4D97-AF65-F5344CB8AC3E}">
        <p14:creationId xmlns:p14="http://schemas.microsoft.com/office/powerpoint/2010/main" val="22904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F982-C931-0A41-8DF3-25506A8108A8}"/>
              </a:ext>
            </a:extLst>
          </p:cNvPr>
          <p:cNvSpPr>
            <a:spLocks noGrp="1"/>
          </p:cNvSpPr>
          <p:nvPr>
            <p:ph type="title"/>
          </p:nvPr>
        </p:nvSpPr>
        <p:spPr/>
        <p:txBody>
          <a:bodyPr/>
          <a:lstStyle/>
          <a:p>
            <a:r>
              <a:rPr lang="en-US" dirty="0"/>
              <a:t>Objectives: Background</a:t>
            </a:r>
          </a:p>
        </p:txBody>
      </p:sp>
      <p:sp>
        <p:nvSpPr>
          <p:cNvPr id="3" name="Content Placeholder 2">
            <a:extLst>
              <a:ext uri="{FF2B5EF4-FFF2-40B4-BE49-F238E27FC236}">
                <a16:creationId xmlns:a16="http://schemas.microsoft.com/office/drawing/2014/main" id="{3306F5E0-AA43-6644-8350-71FEEAFA83A9}"/>
              </a:ext>
            </a:extLst>
          </p:cNvPr>
          <p:cNvSpPr>
            <a:spLocks noGrp="1"/>
          </p:cNvSpPr>
          <p:nvPr>
            <p:ph idx="1"/>
          </p:nvPr>
        </p:nvSpPr>
        <p:spPr>
          <a:xfrm>
            <a:off x="838200" y="1691806"/>
            <a:ext cx="10515600" cy="4351338"/>
          </a:xfrm>
        </p:spPr>
        <p:txBody>
          <a:bodyPr lIns="91440" tIns="45720" rIns="91440" bIns="45720" anchor="t"/>
          <a:lstStyle/>
          <a:p>
            <a:pPr lvl="0"/>
            <a:r>
              <a:rPr lang="en-US" sz="2400" dirty="0"/>
              <a:t>Upon completion of the PowerPoint session, the learner will be able to:</a:t>
            </a:r>
          </a:p>
          <a:p>
            <a:pPr lvl="0"/>
            <a:endParaRPr lang="en-US" sz="2000" b="1" dirty="0"/>
          </a:p>
          <a:p>
            <a:pPr marL="457200" lvl="0" indent="-457200">
              <a:lnSpc>
                <a:spcPct val="100000"/>
              </a:lnSpc>
              <a:spcBef>
                <a:spcPts val="0"/>
              </a:spcBef>
              <a:spcAft>
                <a:spcPts val="1800"/>
              </a:spcAft>
              <a:buFont typeface="+mj-lt"/>
              <a:buAutoNum type="arabicPeriod"/>
            </a:pPr>
            <a:r>
              <a:rPr lang="en-US" sz="2400" dirty="0"/>
              <a:t>Define terminology used by LGBTQ+ people.</a:t>
            </a:r>
          </a:p>
          <a:p>
            <a:pPr marL="457200" lvl="0" indent="-457200">
              <a:lnSpc>
                <a:spcPct val="100000"/>
              </a:lnSpc>
              <a:spcBef>
                <a:spcPts val="0"/>
              </a:spcBef>
              <a:spcAft>
                <a:spcPts val="1800"/>
              </a:spcAft>
              <a:buFont typeface="+mj-lt"/>
              <a:buAutoNum type="arabicPeriod"/>
            </a:pPr>
            <a:r>
              <a:rPr lang="en-US" sz="2400" dirty="0">
                <a:latin typeface="Montserrat"/>
              </a:rPr>
              <a:t>Describe the population statistics of the LGBTQ+ population.</a:t>
            </a:r>
          </a:p>
          <a:p>
            <a:pPr marL="457200" lvl="0" indent="-457200">
              <a:lnSpc>
                <a:spcPct val="100000"/>
              </a:lnSpc>
              <a:spcBef>
                <a:spcPts val="0"/>
              </a:spcBef>
              <a:spcAft>
                <a:spcPts val="1800"/>
              </a:spcAft>
              <a:buFont typeface="+mj-lt"/>
              <a:buAutoNum type="arabicPeriod"/>
            </a:pPr>
            <a:r>
              <a:rPr lang="en-US" sz="2400" dirty="0"/>
              <a:t>Review LGBTQ+ position statements from national organizations.</a:t>
            </a:r>
          </a:p>
          <a:p>
            <a:pPr marL="457200" lvl="0" indent="-457200">
              <a:lnSpc>
                <a:spcPct val="100000"/>
              </a:lnSpc>
              <a:spcBef>
                <a:spcPts val="0"/>
              </a:spcBef>
              <a:spcAft>
                <a:spcPts val="1800"/>
              </a:spcAft>
              <a:buFont typeface="+mj-lt"/>
              <a:buAutoNum type="arabicPeriod"/>
            </a:pPr>
            <a:r>
              <a:rPr lang="en-US" sz="2400" dirty="0"/>
              <a:t>Examine current research for nursing education and LGBTQ+ people.</a:t>
            </a:r>
          </a:p>
        </p:txBody>
      </p:sp>
    </p:spTree>
    <p:extLst>
      <p:ext uri="{BB962C8B-B14F-4D97-AF65-F5344CB8AC3E}">
        <p14:creationId xmlns:p14="http://schemas.microsoft.com/office/powerpoint/2010/main" val="255249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F982-C931-0A41-8DF3-25506A8108A8}"/>
              </a:ext>
            </a:extLst>
          </p:cNvPr>
          <p:cNvSpPr>
            <a:spLocks noGrp="1"/>
          </p:cNvSpPr>
          <p:nvPr>
            <p:ph type="title"/>
          </p:nvPr>
        </p:nvSpPr>
        <p:spPr>
          <a:xfrm>
            <a:off x="614598" y="500062"/>
            <a:ext cx="10739202" cy="1325563"/>
          </a:xfrm>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dirty="0"/>
              <a:t>LGBTQ+ Definitions </a:t>
            </a:r>
            <a:r>
              <a:rPr kumimoji="0" lang="en-US" sz="1700" b="0" i="0" u="none" strike="noStrike" kern="1200" cap="none" spc="0" normalizeH="0" baseline="0" noProof="0" dirty="0">
                <a:ln>
                  <a:noFill/>
                </a:ln>
                <a:solidFill>
                  <a:prstClr val="black"/>
                </a:solidFill>
                <a:effectLst/>
                <a:uLnTx/>
                <a:uFillTx/>
                <a:latin typeface="Montserrat" pitchFamily="2" charset="77"/>
                <a:ea typeface="+mn-ea"/>
                <a:cs typeface="+mn-cs"/>
              </a:rPr>
              <a:t>(National LGBT Health Education Center, 2020)</a:t>
            </a:r>
            <a:br>
              <a:rPr kumimoji="0" lang="en-US" sz="1700" b="0" i="0" u="none" strike="noStrike" kern="1200" cap="none" spc="0" normalizeH="0" baseline="0" noProof="0" dirty="0">
                <a:ln>
                  <a:noFill/>
                </a:ln>
                <a:solidFill>
                  <a:prstClr val="black"/>
                </a:solidFill>
                <a:effectLst/>
                <a:uLnTx/>
                <a:uFillTx/>
                <a:latin typeface="Montserrat" pitchFamily="2" charset="77"/>
                <a:ea typeface="+mn-ea"/>
                <a:cs typeface="+mn-cs"/>
              </a:rPr>
            </a:br>
            <a:endParaRPr lang="en-US" sz="1700" b="0" dirty="0"/>
          </a:p>
        </p:txBody>
      </p:sp>
      <p:sp>
        <p:nvSpPr>
          <p:cNvPr id="3" name="Content Placeholder 2">
            <a:extLst>
              <a:ext uri="{FF2B5EF4-FFF2-40B4-BE49-F238E27FC236}">
                <a16:creationId xmlns:a16="http://schemas.microsoft.com/office/drawing/2014/main" id="{3306F5E0-AA43-6644-8350-71FEEAFA83A9}"/>
              </a:ext>
            </a:extLst>
          </p:cNvPr>
          <p:cNvSpPr>
            <a:spLocks noGrp="1"/>
          </p:cNvSpPr>
          <p:nvPr>
            <p:ph idx="1"/>
          </p:nvPr>
        </p:nvSpPr>
        <p:spPr>
          <a:xfrm>
            <a:off x="614598" y="1526914"/>
            <a:ext cx="10552755" cy="4351338"/>
          </a:xfrm>
        </p:spPr>
        <p:txBody>
          <a:bodyPr/>
          <a:lstStyle/>
          <a:p>
            <a:r>
              <a:rPr lang="en-US" sz="2200" b="1" dirty="0"/>
              <a:t>Lesbian</a:t>
            </a:r>
            <a:r>
              <a:rPr lang="en-US" sz="2200" dirty="0"/>
              <a:t>: “A sexual orientation that describes a woman who is primarily emotionally and physically attracted to other women” (p. 6).</a:t>
            </a:r>
          </a:p>
          <a:p>
            <a:endParaRPr lang="en-US" sz="2200" dirty="0"/>
          </a:p>
          <a:p>
            <a:r>
              <a:rPr lang="en-US" sz="2200" b="1" dirty="0"/>
              <a:t>Gay</a:t>
            </a:r>
            <a:r>
              <a:rPr lang="en-US" sz="2200" dirty="0"/>
              <a:t>: “A sexual orientation describing people who are primarily emotionally and physically attracted to people of the same sex and/or gender as themselves. Commonly used to describe men who are primarily attracted to men, but can also describe women attracted to women” (p. 3).</a:t>
            </a:r>
          </a:p>
          <a:p>
            <a:endParaRPr lang="en-US" sz="2200" dirty="0"/>
          </a:p>
          <a:p>
            <a:r>
              <a:rPr lang="en-US" sz="2200" b="1" dirty="0"/>
              <a:t>Bisexual</a:t>
            </a:r>
            <a:r>
              <a:rPr lang="en-US" sz="2200" dirty="0"/>
              <a:t>: A sexual orientation that describes a person who is emotionally and physically attracted to women/females and men/males. Some people define bisexuality as attraction to all genders” (p. 2).</a:t>
            </a:r>
          </a:p>
        </p:txBody>
      </p:sp>
    </p:spTree>
    <p:extLst>
      <p:ext uri="{BB962C8B-B14F-4D97-AF65-F5344CB8AC3E}">
        <p14:creationId xmlns:p14="http://schemas.microsoft.com/office/powerpoint/2010/main" val="109207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EABA81-6E81-BC4B-B360-03800D9D6094}"/>
              </a:ext>
            </a:extLst>
          </p:cNvPr>
          <p:cNvSpPr/>
          <p:nvPr/>
        </p:nvSpPr>
        <p:spPr>
          <a:xfrm>
            <a:off x="0" y="6280879"/>
            <a:ext cx="6295869" cy="577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06F5E0-AA43-6644-8350-71FEEAFA83A9}"/>
              </a:ext>
            </a:extLst>
          </p:cNvPr>
          <p:cNvSpPr>
            <a:spLocks noGrp="1"/>
          </p:cNvSpPr>
          <p:nvPr>
            <p:ph idx="1"/>
          </p:nvPr>
        </p:nvSpPr>
        <p:spPr>
          <a:xfrm>
            <a:off x="614598" y="1691806"/>
            <a:ext cx="10962804" cy="4351338"/>
          </a:xfrm>
        </p:spPr>
        <p:txBody>
          <a:bodyPr/>
          <a:lstStyle/>
          <a:p>
            <a:pPr>
              <a:lnSpc>
                <a:spcPct val="100000"/>
              </a:lnSpc>
              <a:spcBef>
                <a:spcPts val="0"/>
              </a:spcBef>
              <a:spcAft>
                <a:spcPts val="1200"/>
              </a:spcAft>
            </a:pPr>
            <a:r>
              <a:rPr lang="en-US" sz="2200" b="1" dirty="0"/>
              <a:t>Transgender</a:t>
            </a:r>
            <a:r>
              <a:rPr lang="en-US" sz="2200" dirty="0"/>
              <a:t>: “Describes a person whose gender identity and sex assigned at birth do not correspond based on traditional expectations; for example, a person assigned female sex at birth who identifies as a man; or a person assigned male sex at birth who identifies as a woman” (p. 9).</a:t>
            </a:r>
          </a:p>
          <a:p>
            <a:pPr>
              <a:lnSpc>
                <a:spcPct val="100000"/>
              </a:lnSpc>
              <a:spcBef>
                <a:spcPts val="0"/>
              </a:spcBef>
              <a:spcAft>
                <a:spcPts val="1200"/>
              </a:spcAft>
            </a:pPr>
            <a:endParaRPr lang="en-US" sz="2200" dirty="0"/>
          </a:p>
          <a:p>
            <a:pPr>
              <a:lnSpc>
                <a:spcPct val="100000"/>
              </a:lnSpc>
              <a:spcBef>
                <a:spcPts val="0"/>
              </a:spcBef>
              <a:spcAft>
                <a:spcPts val="1200"/>
              </a:spcAft>
            </a:pPr>
            <a:r>
              <a:rPr lang="en-US" sz="2200" b="1" dirty="0"/>
              <a:t>Queer</a:t>
            </a:r>
            <a:r>
              <a:rPr lang="en-US" sz="2200" dirty="0"/>
              <a:t>: “An umbrella term describing people who think of their sexual orientation or gender identity as outside of societal norms. Some people view the term queer as more fluid and inclusive than traditional categories for sexual orientation and gender identity” (p. 7).</a:t>
            </a:r>
          </a:p>
        </p:txBody>
      </p:sp>
      <p:sp>
        <p:nvSpPr>
          <p:cNvPr id="10" name="Title 1">
            <a:extLst>
              <a:ext uri="{FF2B5EF4-FFF2-40B4-BE49-F238E27FC236}">
                <a16:creationId xmlns:a16="http://schemas.microsoft.com/office/drawing/2014/main" id="{96522747-D158-9F42-9015-FB9D0F48E756}"/>
              </a:ext>
            </a:extLst>
          </p:cNvPr>
          <p:cNvSpPr>
            <a:spLocks noGrp="1"/>
          </p:cNvSpPr>
          <p:nvPr>
            <p:ph type="title"/>
          </p:nvPr>
        </p:nvSpPr>
        <p:spPr>
          <a:xfrm>
            <a:off x="614598" y="500062"/>
            <a:ext cx="10739202" cy="1325563"/>
          </a:xfrm>
        </p:spPr>
        <p:txBody>
          <a:bodyPr/>
          <a:lstStyle/>
          <a:p>
            <a:r>
              <a:rPr lang="en-US" dirty="0"/>
              <a:t>LGBTQ+ Definitions Continued</a:t>
            </a:r>
            <a:endParaRPr lang="en-US" b="0" dirty="0"/>
          </a:p>
        </p:txBody>
      </p:sp>
    </p:spTree>
    <p:extLst>
      <p:ext uri="{BB962C8B-B14F-4D97-AF65-F5344CB8AC3E}">
        <p14:creationId xmlns:p14="http://schemas.microsoft.com/office/powerpoint/2010/main" val="249779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F982-C931-0A41-8DF3-25506A8108A8}"/>
              </a:ext>
            </a:extLst>
          </p:cNvPr>
          <p:cNvSpPr>
            <a:spLocks noGrp="1"/>
          </p:cNvSpPr>
          <p:nvPr>
            <p:ph type="title"/>
          </p:nvPr>
        </p:nvSpPr>
        <p:spPr/>
        <p:txBody>
          <a:bodyPr/>
          <a:lstStyle/>
          <a:p>
            <a:r>
              <a:rPr lang="en-US" sz="3600" dirty="0"/>
              <a:t>Match the Terminology to the Definition</a:t>
            </a:r>
          </a:p>
        </p:txBody>
      </p:sp>
      <p:sp>
        <p:nvSpPr>
          <p:cNvPr id="3" name="Content Placeholder 2">
            <a:extLst>
              <a:ext uri="{FF2B5EF4-FFF2-40B4-BE49-F238E27FC236}">
                <a16:creationId xmlns:a16="http://schemas.microsoft.com/office/drawing/2014/main" id="{3306F5E0-AA43-6644-8350-71FEEAFA83A9}"/>
              </a:ext>
            </a:extLst>
          </p:cNvPr>
          <p:cNvSpPr>
            <a:spLocks noGrp="1"/>
          </p:cNvSpPr>
          <p:nvPr>
            <p:ph idx="1"/>
          </p:nvPr>
        </p:nvSpPr>
        <p:spPr>
          <a:xfrm>
            <a:off x="838200" y="1691806"/>
            <a:ext cx="10515600" cy="4351338"/>
          </a:xfrm>
        </p:spPr>
        <p:txBody>
          <a:bodyPr/>
          <a:lstStyle/>
          <a:p>
            <a:r>
              <a:rPr lang="en-US" sz="2400" dirty="0"/>
              <a:t>On the following slide, match the terms in purple to the correct definitions in gray.</a:t>
            </a:r>
          </a:p>
          <a:p>
            <a:endParaRPr lang="en-US" sz="2400" dirty="0"/>
          </a:p>
          <a:p>
            <a:pPr lvl="0">
              <a:lnSpc>
                <a:spcPct val="100000"/>
              </a:lnSpc>
              <a:spcBef>
                <a:spcPts val="0"/>
              </a:spcBef>
              <a:defRPr/>
            </a:pPr>
            <a:r>
              <a:rPr lang="en-US" sz="2400" dirty="0"/>
              <a:t>Definitions are from the National LGBTQIA+ Health Education Center, 2020.</a:t>
            </a:r>
          </a:p>
          <a:p>
            <a:pPr lvl="0"/>
            <a:endParaRPr lang="en-US" sz="2400" dirty="0"/>
          </a:p>
          <a:p>
            <a:pPr lvl="0"/>
            <a:endParaRPr lang="en-US" sz="2000" b="1" dirty="0"/>
          </a:p>
        </p:txBody>
      </p:sp>
    </p:spTree>
    <p:extLst>
      <p:ext uri="{BB962C8B-B14F-4D97-AF65-F5344CB8AC3E}">
        <p14:creationId xmlns:p14="http://schemas.microsoft.com/office/powerpoint/2010/main" val="307031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14F619-6C24-5644-93A0-F94011473D51}"/>
              </a:ext>
            </a:extLst>
          </p:cNvPr>
          <p:cNvSpPr/>
          <p:nvPr/>
        </p:nvSpPr>
        <p:spPr>
          <a:xfrm>
            <a:off x="0" y="0"/>
            <a:ext cx="12259673" cy="6921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673E95F-3B0D-894E-9EF9-17269A4D78CC}"/>
              </a:ext>
            </a:extLst>
          </p:cNvPr>
          <p:cNvGrpSpPr/>
          <p:nvPr/>
        </p:nvGrpSpPr>
        <p:grpSpPr>
          <a:xfrm>
            <a:off x="367766" y="4009756"/>
            <a:ext cx="2087584" cy="1371600"/>
            <a:chOff x="3485686" y="1680935"/>
            <a:chExt cx="1365881" cy="888792"/>
          </a:xfrm>
        </p:grpSpPr>
        <p:sp>
          <p:nvSpPr>
            <p:cNvPr id="19" name="Hexagon 18">
              <a:extLst>
                <a:ext uri="{FF2B5EF4-FFF2-40B4-BE49-F238E27FC236}">
                  <a16:creationId xmlns:a16="http://schemas.microsoft.com/office/drawing/2014/main" id="{788A4B65-7A70-CA4B-A922-54EC173CCC93}"/>
                </a:ext>
              </a:extLst>
            </p:cNvPr>
            <p:cNvSpPr/>
            <p:nvPr/>
          </p:nvSpPr>
          <p:spPr>
            <a:xfrm>
              <a:off x="3485686" y="1680935"/>
              <a:ext cx="1349115" cy="888792"/>
            </a:xfrm>
            <a:prstGeom prst="hexagon">
              <a:avLst/>
            </a:prstGeom>
            <a:solidFill>
              <a:srgbClr val="A32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5E4797E-7913-5743-8781-840AC32A4534}"/>
                </a:ext>
              </a:extLst>
            </p:cNvPr>
            <p:cNvSpPr txBox="1"/>
            <p:nvPr/>
          </p:nvSpPr>
          <p:spPr>
            <a:xfrm>
              <a:off x="3502452" y="1839423"/>
              <a:ext cx="1349115" cy="455157"/>
            </a:xfrm>
            <a:prstGeom prst="rect">
              <a:avLst/>
            </a:prstGeom>
            <a:noFill/>
          </p:spPr>
          <p:txBody>
            <a:bodyPr wrap="square" rtlCol="0">
              <a:spAutoFit/>
            </a:bodyPr>
            <a:lstStyle/>
            <a:p>
              <a:pPr algn="ctr"/>
              <a:r>
                <a:rPr lang="en-US" sz="2400" b="1" dirty="0">
                  <a:solidFill>
                    <a:schemeClr val="bg1"/>
                  </a:solidFill>
                </a:rPr>
                <a:t>Gender</a:t>
              </a:r>
            </a:p>
            <a:p>
              <a:pPr algn="ctr"/>
              <a:r>
                <a:rPr lang="en-US" sz="2400" b="1" dirty="0">
                  <a:solidFill>
                    <a:schemeClr val="bg1"/>
                  </a:solidFill>
                </a:rPr>
                <a:t>Affirmation</a:t>
              </a:r>
            </a:p>
          </p:txBody>
        </p:sp>
      </p:grpSp>
      <p:grpSp>
        <p:nvGrpSpPr>
          <p:cNvPr id="21" name="Group 20">
            <a:extLst>
              <a:ext uri="{FF2B5EF4-FFF2-40B4-BE49-F238E27FC236}">
                <a16:creationId xmlns:a16="http://schemas.microsoft.com/office/drawing/2014/main" id="{FBA85B7C-1B19-BF4C-8D81-7E13A799C700}"/>
              </a:ext>
            </a:extLst>
          </p:cNvPr>
          <p:cNvGrpSpPr/>
          <p:nvPr/>
        </p:nvGrpSpPr>
        <p:grpSpPr>
          <a:xfrm>
            <a:off x="2386315" y="1248159"/>
            <a:ext cx="2070085" cy="1371600"/>
            <a:chOff x="3485686" y="1680935"/>
            <a:chExt cx="1354432" cy="888792"/>
          </a:xfrm>
        </p:grpSpPr>
        <p:sp>
          <p:nvSpPr>
            <p:cNvPr id="22" name="Hexagon 21">
              <a:extLst>
                <a:ext uri="{FF2B5EF4-FFF2-40B4-BE49-F238E27FC236}">
                  <a16:creationId xmlns:a16="http://schemas.microsoft.com/office/drawing/2014/main" id="{ECA9531C-64C9-9B44-9F1A-AF8C54A0EC7F}"/>
                </a:ext>
              </a:extLst>
            </p:cNvPr>
            <p:cNvSpPr/>
            <p:nvPr/>
          </p:nvSpPr>
          <p:spPr>
            <a:xfrm>
              <a:off x="3485686" y="1680935"/>
              <a:ext cx="1349115" cy="888792"/>
            </a:xfrm>
            <a:prstGeom prst="hexagon">
              <a:avLst/>
            </a:prstGeom>
            <a:solidFill>
              <a:srgbClr val="A32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EC78CA1F-C7C6-EF49-8220-9450A0497083}"/>
                </a:ext>
              </a:extLst>
            </p:cNvPr>
            <p:cNvSpPr txBox="1"/>
            <p:nvPr/>
          </p:nvSpPr>
          <p:spPr>
            <a:xfrm>
              <a:off x="3491003" y="1986949"/>
              <a:ext cx="1349115" cy="299157"/>
            </a:xfrm>
            <a:prstGeom prst="rect">
              <a:avLst/>
            </a:prstGeom>
            <a:noFill/>
          </p:spPr>
          <p:txBody>
            <a:bodyPr wrap="square" rtlCol="0">
              <a:spAutoFit/>
            </a:bodyPr>
            <a:lstStyle/>
            <a:p>
              <a:pPr algn="ctr"/>
              <a:r>
                <a:rPr lang="en-US" sz="2400" b="1" dirty="0">
                  <a:solidFill>
                    <a:schemeClr val="bg1"/>
                  </a:solidFill>
                </a:rPr>
                <a:t>Asexual</a:t>
              </a:r>
            </a:p>
          </p:txBody>
        </p:sp>
      </p:grpSp>
      <p:grpSp>
        <p:nvGrpSpPr>
          <p:cNvPr id="24" name="Group 23">
            <a:extLst>
              <a:ext uri="{FF2B5EF4-FFF2-40B4-BE49-F238E27FC236}">
                <a16:creationId xmlns:a16="http://schemas.microsoft.com/office/drawing/2014/main" id="{345E4F12-7EEB-4345-8897-D7B95DE28FB0}"/>
              </a:ext>
            </a:extLst>
          </p:cNvPr>
          <p:cNvGrpSpPr/>
          <p:nvPr/>
        </p:nvGrpSpPr>
        <p:grpSpPr>
          <a:xfrm>
            <a:off x="2330484" y="3143212"/>
            <a:ext cx="2125915" cy="1371600"/>
            <a:chOff x="3443840" y="1680935"/>
            <a:chExt cx="1390961" cy="888792"/>
          </a:xfrm>
        </p:grpSpPr>
        <p:sp>
          <p:nvSpPr>
            <p:cNvPr id="25" name="Hexagon 24">
              <a:extLst>
                <a:ext uri="{FF2B5EF4-FFF2-40B4-BE49-F238E27FC236}">
                  <a16:creationId xmlns:a16="http://schemas.microsoft.com/office/drawing/2014/main" id="{72E2B6BF-FAF0-FD4F-B6AC-2245004533E2}"/>
                </a:ext>
              </a:extLst>
            </p:cNvPr>
            <p:cNvSpPr/>
            <p:nvPr/>
          </p:nvSpPr>
          <p:spPr>
            <a:xfrm>
              <a:off x="3485686" y="1680935"/>
              <a:ext cx="1349115" cy="888792"/>
            </a:xfrm>
            <a:prstGeom prst="hexagon">
              <a:avLst/>
            </a:prstGeom>
            <a:solidFill>
              <a:srgbClr val="A32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7A1DC4D-751F-A146-B42C-49E48A64B692}"/>
                </a:ext>
              </a:extLst>
            </p:cNvPr>
            <p:cNvSpPr txBox="1"/>
            <p:nvPr/>
          </p:nvSpPr>
          <p:spPr>
            <a:xfrm>
              <a:off x="3443840" y="1949119"/>
              <a:ext cx="1349115" cy="299157"/>
            </a:xfrm>
            <a:prstGeom prst="rect">
              <a:avLst/>
            </a:prstGeom>
            <a:noFill/>
          </p:spPr>
          <p:txBody>
            <a:bodyPr wrap="square" rtlCol="0">
              <a:spAutoFit/>
            </a:bodyPr>
            <a:lstStyle/>
            <a:p>
              <a:pPr algn="ctr"/>
              <a:r>
                <a:rPr lang="en-US" sz="2400" b="1" dirty="0">
                  <a:solidFill>
                    <a:schemeClr val="bg1"/>
                  </a:solidFill>
                </a:rPr>
                <a:t>Cisgender</a:t>
              </a:r>
            </a:p>
          </p:txBody>
        </p:sp>
      </p:grpSp>
      <p:grpSp>
        <p:nvGrpSpPr>
          <p:cNvPr id="27" name="Group 26">
            <a:extLst>
              <a:ext uri="{FF2B5EF4-FFF2-40B4-BE49-F238E27FC236}">
                <a16:creationId xmlns:a16="http://schemas.microsoft.com/office/drawing/2014/main" id="{F6E95AAC-294D-AD42-98D0-92F2BD6B2847}"/>
              </a:ext>
            </a:extLst>
          </p:cNvPr>
          <p:cNvGrpSpPr/>
          <p:nvPr/>
        </p:nvGrpSpPr>
        <p:grpSpPr>
          <a:xfrm>
            <a:off x="2378231" y="4936967"/>
            <a:ext cx="2094420" cy="1371601"/>
            <a:chOff x="3464447" y="1680935"/>
            <a:chExt cx="1370354" cy="888792"/>
          </a:xfrm>
        </p:grpSpPr>
        <p:sp>
          <p:nvSpPr>
            <p:cNvPr id="28" name="Hexagon 27">
              <a:extLst>
                <a:ext uri="{FF2B5EF4-FFF2-40B4-BE49-F238E27FC236}">
                  <a16:creationId xmlns:a16="http://schemas.microsoft.com/office/drawing/2014/main" id="{06F80035-E17C-A94C-A24E-4EC34AC523A8}"/>
                </a:ext>
              </a:extLst>
            </p:cNvPr>
            <p:cNvSpPr/>
            <p:nvPr/>
          </p:nvSpPr>
          <p:spPr>
            <a:xfrm>
              <a:off x="3485686" y="1680935"/>
              <a:ext cx="1349115" cy="888792"/>
            </a:xfrm>
            <a:prstGeom prst="hexagon">
              <a:avLst/>
            </a:prstGeom>
            <a:solidFill>
              <a:srgbClr val="A32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064D382-38E0-0C41-91FB-6E4B7AFAB37E}"/>
                </a:ext>
              </a:extLst>
            </p:cNvPr>
            <p:cNvSpPr txBox="1"/>
            <p:nvPr/>
          </p:nvSpPr>
          <p:spPr>
            <a:xfrm>
              <a:off x="3464447" y="1825857"/>
              <a:ext cx="1349115" cy="538483"/>
            </a:xfrm>
            <a:prstGeom prst="rect">
              <a:avLst/>
            </a:prstGeom>
            <a:noFill/>
          </p:spPr>
          <p:txBody>
            <a:bodyPr wrap="square" rtlCol="0">
              <a:spAutoFit/>
            </a:bodyPr>
            <a:lstStyle/>
            <a:p>
              <a:pPr algn="ctr"/>
              <a:r>
                <a:rPr lang="en-US" sz="2400" b="1" dirty="0">
                  <a:solidFill>
                    <a:schemeClr val="bg1"/>
                  </a:solidFill>
                </a:rPr>
                <a:t>Gender</a:t>
              </a:r>
            </a:p>
            <a:p>
              <a:pPr algn="ctr"/>
              <a:r>
                <a:rPr lang="en-US" sz="2400" b="1" dirty="0">
                  <a:solidFill>
                    <a:schemeClr val="bg1"/>
                  </a:solidFill>
                </a:rPr>
                <a:t>Identity</a:t>
              </a:r>
            </a:p>
          </p:txBody>
        </p:sp>
      </p:grpSp>
      <p:grpSp>
        <p:nvGrpSpPr>
          <p:cNvPr id="30" name="Group 29">
            <a:extLst>
              <a:ext uri="{FF2B5EF4-FFF2-40B4-BE49-F238E27FC236}">
                <a16:creationId xmlns:a16="http://schemas.microsoft.com/office/drawing/2014/main" id="{1DEC037A-F33D-3644-9F54-760400E305E5}"/>
              </a:ext>
            </a:extLst>
          </p:cNvPr>
          <p:cNvGrpSpPr/>
          <p:nvPr/>
        </p:nvGrpSpPr>
        <p:grpSpPr>
          <a:xfrm>
            <a:off x="351512" y="2224987"/>
            <a:ext cx="2061958" cy="1371601"/>
            <a:chOff x="3485686" y="1680935"/>
            <a:chExt cx="1349115" cy="888792"/>
          </a:xfrm>
        </p:grpSpPr>
        <p:sp>
          <p:nvSpPr>
            <p:cNvPr id="31" name="Hexagon 30">
              <a:extLst>
                <a:ext uri="{FF2B5EF4-FFF2-40B4-BE49-F238E27FC236}">
                  <a16:creationId xmlns:a16="http://schemas.microsoft.com/office/drawing/2014/main" id="{12647350-742A-F248-9EB6-15C957847784}"/>
                </a:ext>
              </a:extLst>
            </p:cNvPr>
            <p:cNvSpPr/>
            <p:nvPr/>
          </p:nvSpPr>
          <p:spPr>
            <a:xfrm>
              <a:off x="3485686" y="1680935"/>
              <a:ext cx="1349115" cy="888792"/>
            </a:xfrm>
            <a:prstGeom prst="hexagon">
              <a:avLst/>
            </a:prstGeom>
            <a:solidFill>
              <a:srgbClr val="A32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11528A7-8069-504D-9A38-CDC52395AF13}"/>
                </a:ext>
              </a:extLst>
            </p:cNvPr>
            <p:cNvSpPr txBox="1"/>
            <p:nvPr/>
          </p:nvSpPr>
          <p:spPr>
            <a:xfrm>
              <a:off x="3485686" y="1865523"/>
              <a:ext cx="1349115" cy="538483"/>
            </a:xfrm>
            <a:prstGeom prst="rect">
              <a:avLst/>
            </a:prstGeom>
            <a:noFill/>
          </p:spPr>
          <p:txBody>
            <a:bodyPr wrap="square" rtlCol="0">
              <a:spAutoFit/>
            </a:bodyPr>
            <a:lstStyle/>
            <a:p>
              <a:pPr algn="ctr"/>
              <a:r>
                <a:rPr lang="en-US" sz="2400" b="1" dirty="0">
                  <a:solidFill>
                    <a:schemeClr val="bg1"/>
                  </a:solidFill>
                </a:rPr>
                <a:t>Non-</a:t>
              </a:r>
            </a:p>
            <a:p>
              <a:pPr algn="ctr"/>
              <a:r>
                <a:rPr lang="en-US" sz="2400" b="1" dirty="0">
                  <a:solidFill>
                    <a:schemeClr val="bg1"/>
                  </a:solidFill>
                </a:rPr>
                <a:t>binary</a:t>
              </a:r>
            </a:p>
          </p:txBody>
        </p:sp>
      </p:grpSp>
      <p:grpSp>
        <p:nvGrpSpPr>
          <p:cNvPr id="33" name="Group 32">
            <a:extLst>
              <a:ext uri="{FF2B5EF4-FFF2-40B4-BE49-F238E27FC236}">
                <a16:creationId xmlns:a16="http://schemas.microsoft.com/office/drawing/2014/main" id="{6BFCAAF5-4408-CD41-A53D-F9DBA5221EED}"/>
              </a:ext>
            </a:extLst>
          </p:cNvPr>
          <p:cNvGrpSpPr/>
          <p:nvPr/>
        </p:nvGrpSpPr>
        <p:grpSpPr>
          <a:xfrm>
            <a:off x="339645" y="440027"/>
            <a:ext cx="2085695" cy="1371600"/>
            <a:chOff x="3484916" y="1846904"/>
            <a:chExt cx="1364645" cy="888792"/>
          </a:xfrm>
        </p:grpSpPr>
        <p:sp>
          <p:nvSpPr>
            <p:cNvPr id="34" name="Hexagon 33">
              <a:extLst>
                <a:ext uri="{FF2B5EF4-FFF2-40B4-BE49-F238E27FC236}">
                  <a16:creationId xmlns:a16="http://schemas.microsoft.com/office/drawing/2014/main" id="{9C7C3F02-FE91-7340-8566-85D536DACB04}"/>
                </a:ext>
              </a:extLst>
            </p:cNvPr>
            <p:cNvSpPr/>
            <p:nvPr/>
          </p:nvSpPr>
          <p:spPr>
            <a:xfrm>
              <a:off x="3500446" y="1846904"/>
              <a:ext cx="1349115" cy="888792"/>
            </a:xfrm>
            <a:prstGeom prst="hexagon">
              <a:avLst/>
            </a:prstGeom>
            <a:solidFill>
              <a:srgbClr val="A32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49606284-F616-9E47-A1DC-8CD787BF27D0}"/>
                </a:ext>
              </a:extLst>
            </p:cNvPr>
            <p:cNvSpPr txBox="1"/>
            <p:nvPr/>
          </p:nvSpPr>
          <p:spPr>
            <a:xfrm>
              <a:off x="3484916" y="2153448"/>
              <a:ext cx="1349115" cy="299157"/>
            </a:xfrm>
            <a:prstGeom prst="rect">
              <a:avLst/>
            </a:prstGeom>
            <a:noFill/>
          </p:spPr>
          <p:txBody>
            <a:bodyPr wrap="square" rtlCol="0">
              <a:spAutoFit/>
            </a:bodyPr>
            <a:lstStyle/>
            <a:p>
              <a:pPr algn="ctr"/>
              <a:r>
                <a:rPr lang="en-US" sz="2400" b="1" dirty="0">
                  <a:solidFill>
                    <a:schemeClr val="bg1"/>
                  </a:solidFill>
                </a:rPr>
                <a:t>Questioning</a:t>
              </a:r>
            </a:p>
          </p:txBody>
        </p:sp>
      </p:grpSp>
      <p:sp>
        <p:nvSpPr>
          <p:cNvPr id="38" name="Round Diagonal Corner Rectangle 37">
            <a:extLst>
              <a:ext uri="{FF2B5EF4-FFF2-40B4-BE49-F238E27FC236}">
                <a16:creationId xmlns:a16="http://schemas.microsoft.com/office/drawing/2014/main" id="{BEFCBD48-6017-B844-A8FA-CC83857CFD8D}"/>
              </a:ext>
            </a:extLst>
          </p:cNvPr>
          <p:cNvSpPr/>
          <p:nvPr/>
        </p:nvSpPr>
        <p:spPr>
          <a:xfrm>
            <a:off x="5236005" y="238211"/>
            <a:ext cx="6490741" cy="788872"/>
          </a:xfrm>
          <a:prstGeom prst="round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5C8E697-62A7-1541-AEDD-FABEDA1E494F}"/>
              </a:ext>
            </a:extLst>
          </p:cNvPr>
          <p:cNvSpPr txBox="1"/>
          <p:nvPr/>
        </p:nvSpPr>
        <p:spPr>
          <a:xfrm>
            <a:off x="5340938" y="380752"/>
            <a:ext cx="6046164" cy="646331"/>
          </a:xfrm>
          <a:prstGeom prst="rect">
            <a:avLst/>
          </a:prstGeom>
          <a:noFill/>
        </p:spPr>
        <p:txBody>
          <a:bodyPr wrap="square" rtlCol="0">
            <a:spAutoFit/>
          </a:bodyPr>
          <a:lstStyle/>
          <a:p>
            <a:r>
              <a:rPr lang="en-US" dirty="0"/>
              <a:t>The process of making social, legal, and/or medical changes to recognize, accept, and express one’s gender identity</a:t>
            </a:r>
          </a:p>
        </p:txBody>
      </p:sp>
      <p:sp>
        <p:nvSpPr>
          <p:cNvPr id="41" name="Round Diagonal Corner Rectangle 40">
            <a:extLst>
              <a:ext uri="{FF2B5EF4-FFF2-40B4-BE49-F238E27FC236}">
                <a16:creationId xmlns:a16="http://schemas.microsoft.com/office/drawing/2014/main" id="{A2C6B310-9D3C-D24D-896A-1431E70C7568}"/>
              </a:ext>
            </a:extLst>
          </p:cNvPr>
          <p:cNvSpPr/>
          <p:nvPr/>
        </p:nvSpPr>
        <p:spPr>
          <a:xfrm>
            <a:off x="5236005" y="1418824"/>
            <a:ext cx="6490741" cy="788872"/>
          </a:xfrm>
          <a:prstGeom prst="round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15B35768-90FA-8449-A04B-9990E415188F}"/>
              </a:ext>
            </a:extLst>
          </p:cNvPr>
          <p:cNvSpPr txBox="1"/>
          <p:nvPr/>
        </p:nvSpPr>
        <p:spPr>
          <a:xfrm>
            <a:off x="5288470" y="1494844"/>
            <a:ext cx="6230430" cy="646331"/>
          </a:xfrm>
          <a:prstGeom prst="rect">
            <a:avLst/>
          </a:prstGeom>
          <a:noFill/>
        </p:spPr>
        <p:txBody>
          <a:bodyPr wrap="square" rtlCol="0">
            <a:spAutoFit/>
          </a:bodyPr>
          <a:lstStyle/>
          <a:p>
            <a:r>
              <a:rPr lang="en-US" dirty="0"/>
              <a:t>Describes a person whose gender identity falls outside of the traditional gender binary structure of girl/woman and boy/man</a:t>
            </a:r>
          </a:p>
        </p:txBody>
      </p:sp>
      <p:sp>
        <p:nvSpPr>
          <p:cNvPr id="43" name="Round Diagonal Corner Rectangle 42">
            <a:extLst>
              <a:ext uri="{FF2B5EF4-FFF2-40B4-BE49-F238E27FC236}">
                <a16:creationId xmlns:a16="http://schemas.microsoft.com/office/drawing/2014/main" id="{B8CC63FE-67E0-994D-A940-A66679878DEB}"/>
              </a:ext>
            </a:extLst>
          </p:cNvPr>
          <p:cNvSpPr/>
          <p:nvPr/>
        </p:nvSpPr>
        <p:spPr>
          <a:xfrm>
            <a:off x="5236005" y="2461736"/>
            <a:ext cx="6490741" cy="788872"/>
          </a:xfrm>
          <a:prstGeom prst="round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FD9388F-E902-3643-A3B4-6C648481921A}"/>
              </a:ext>
            </a:extLst>
          </p:cNvPr>
          <p:cNvSpPr txBox="1"/>
          <p:nvPr/>
        </p:nvSpPr>
        <p:spPr>
          <a:xfrm>
            <a:off x="5288470" y="2537756"/>
            <a:ext cx="6098631" cy="646331"/>
          </a:xfrm>
          <a:prstGeom prst="rect">
            <a:avLst/>
          </a:prstGeom>
          <a:noFill/>
        </p:spPr>
        <p:txBody>
          <a:bodyPr wrap="square" rtlCol="0">
            <a:spAutoFit/>
          </a:bodyPr>
          <a:lstStyle/>
          <a:p>
            <a:r>
              <a:rPr lang="en-US" dirty="0"/>
              <a:t>A person whose gender identity is consistent in a traditional sense with their sex assigned at birth</a:t>
            </a:r>
          </a:p>
        </p:txBody>
      </p:sp>
      <p:sp>
        <p:nvSpPr>
          <p:cNvPr id="45" name="Round Diagonal Corner Rectangle 44">
            <a:extLst>
              <a:ext uri="{FF2B5EF4-FFF2-40B4-BE49-F238E27FC236}">
                <a16:creationId xmlns:a16="http://schemas.microsoft.com/office/drawing/2014/main" id="{7873A20B-D0D7-9142-B0E6-3A399A027005}"/>
              </a:ext>
            </a:extLst>
          </p:cNvPr>
          <p:cNvSpPr/>
          <p:nvPr/>
        </p:nvSpPr>
        <p:spPr>
          <a:xfrm>
            <a:off x="5242260" y="3589566"/>
            <a:ext cx="6490741" cy="788872"/>
          </a:xfrm>
          <a:prstGeom prst="round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4C72E52-1287-7042-BD3E-39B35A7F343C}"/>
              </a:ext>
            </a:extLst>
          </p:cNvPr>
          <p:cNvSpPr txBox="1"/>
          <p:nvPr/>
        </p:nvSpPr>
        <p:spPr>
          <a:xfrm>
            <a:off x="5294725" y="3665586"/>
            <a:ext cx="6098631" cy="646331"/>
          </a:xfrm>
          <a:prstGeom prst="rect">
            <a:avLst/>
          </a:prstGeom>
          <a:noFill/>
        </p:spPr>
        <p:txBody>
          <a:bodyPr wrap="square" rtlCol="0">
            <a:spAutoFit/>
          </a:bodyPr>
          <a:lstStyle/>
          <a:p>
            <a:r>
              <a:rPr lang="en-US" dirty="0"/>
              <a:t>Describes a person who is unsure about or exploring their sexual orientation and/or gender identity </a:t>
            </a:r>
          </a:p>
        </p:txBody>
      </p:sp>
      <p:sp>
        <p:nvSpPr>
          <p:cNvPr id="47" name="Round Diagonal Corner Rectangle 46">
            <a:extLst>
              <a:ext uri="{FF2B5EF4-FFF2-40B4-BE49-F238E27FC236}">
                <a16:creationId xmlns:a16="http://schemas.microsoft.com/office/drawing/2014/main" id="{C8834BF7-5D90-6B44-88EF-9E7FAD335E18}"/>
              </a:ext>
            </a:extLst>
          </p:cNvPr>
          <p:cNvSpPr/>
          <p:nvPr/>
        </p:nvSpPr>
        <p:spPr>
          <a:xfrm>
            <a:off x="5236005" y="4641376"/>
            <a:ext cx="6490741" cy="788872"/>
          </a:xfrm>
          <a:prstGeom prst="round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4C32295-7AF4-C346-BFED-E37B1798F748}"/>
              </a:ext>
            </a:extLst>
          </p:cNvPr>
          <p:cNvSpPr txBox="1"/>
          <p:nvPr/>
        </p:nvSpPr>
        <p:spPr>
          <a:xfrm>
            <a:off x="5288471" y="4717396"/>
            <a:ext cx="5951030" cy="646331"/>
          </a:xfrm>
          <a:prstGeom prst="rect">
            <a:avLst/>
          </a:prstGeom>
          <a:noFill/>
        </p:spPr>
        <p:txBody>
          <a:bodyPr wrap="square" rtlCol="0">
            <a:spAutoFit/>
          </a:bodyPr>
          <a:lstStyle/>
          <a:p>
            <a:r>
              <a:rPr lang="en-US" dirty="0"/>
              <a:t>Describes a person who experiences little or no sexual attraction to others</a:t>
            </a:r>
          </a:p>
        </p:txBody>
      </p:sp>
      <p:sp>
        <p:nvSpPr>
          <p:cNvPr id="49" name="Round Diagonal Corner Rectangle 48">
            <a:extLst>
              <a:ext uri="{FF2B5EF4-FFF2-40B4-BE49-F238E27FC236}">
                <a16:creationId xmlns:a16="http://schemas.microsoft.com/office/drawing/2014/main" id="{AABC6604-9E90-3945-A2C6-DABAC28AFD40}"/>
              </a:ext>
            </a:extLst>
          </p:cNvPr>
          <p:cNvSpPr/>
          <p:nvPr/>
        </p:nvSpPr>
        <p:spPr>
          <a:xfrm>
            <a:off x="5242260" y="5821490"/>
            <a:ext cx="6490741" cy="788872"/>
          </a:xfrm>
          <a:prstGeom prst="round2Diag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BA39F010-3327-0A46-8DDB-B0CC921EC9AB}"/>
              </a:ext>
            </a:extLst>
          </p:cNvPr>
          <p:cNvSpPr txBox="1"/>
          <p:nvPr/>
        </p:nvSpPr>
        <p:spPr>
          <a:xfrm>
            <a:off x="5294725" y="5897510"/>
            <a:ext cx="6098631" cy="646331"/>
          </a:xfrm>
          <a:prstGeom prst="rect">
            <a:avLst/>
          </a:prstGeom>
          <a:noFill/>
        </p:spPr>
        <p:txBody>
          <a:bodyPr wrap="square" rtlCol="0">
            <a:spAutoFit/>
          </a:bodyPr>
          <a:lstStyle/>
          <a:p>
            <a:r>
              <a:rPr lang="en-US" dirty="0"/>
              <a:t>A person’s inner sense of being a girl/woman/female, boy/man/male, something else, or having no gender</a:t>
            </a:r>
          </a:p>
        </p:txBody>
      </p:sp>
    </p:spTree>
    <p:extLst>
      <p:ext uri="{BB962C8B-B14F-4D97-AF65-F5344CB8AC3E}">
        <p14:creationId xmlns:p14="http://schemas.microsoft.com/office/powerpoint/2010/main" val="409311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14F619-6C24-5644-93A0-F94011473D51}"/>
              </a:ext>
            </a:extLst>
          </p:cNvPr>
          <p:cNvSpPr/>
          <p:nvPr/>
        </p:nvSpPr>
        <p:spPr>
          <a:xfrm>
            <a:off x="0" y="0"/>
            <a:ext cx="12259673" cy="6921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673E95F-3B0D-894E-9EF9-17269A4D78CC}"/>
              </a:ext>
            </a:extLst>
          </p:cNvPr>
          <p:cNvGrpSpPr/>
          <p:nvPr/>
        </p:nvGrpSpPr>
        <p:grpSpPr>
          <a:xfrm>
            <a:off x="367766" y="4009756"/>
            <a:ext cx="2087584" cy="1371600"/>
            <a:chOff x="3485686" y="1680935"/>
            <a:chExt cx="1365881" cy="888792"/>
          </a:xfrm>
        </p:grpSpPr>
        <p:sp>
          <p:nvSpPr>
            <p:cNvPr id="19" name="Hexagon 18">
              <a:extLst>
                <a:ext uri="{FF2B5EF4-FFF2-40B4-BE49-F238E27FC236}">
                  <a16:creationId xmlns:a16="http://schemas.microsoft.com/office/drawing/2014/main" id="{788A4B65-7A70-CA4B-A922-54EC173CCC93}"/>
                </a:ext>
              </a:extLst>
            </p:cNvPr>
            <p:cNvSpPr/>
            <p:nvPr/>
          </p:nvSpPr>
          <p:spPr>
            <a:xfrm>
              <a:off x="3485686" y="1680935"/>
              <a:ext cx="1349115" cy="888792"/>
            </a:xfrm>
            <a:prstGeom prst="hexagon">
              <a:avLst/>
            </a:prstGeom>
            <a:solidFill>
              <a:srgbClr val="EF3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E4797E-7913-5743-8781-840AC32A4534}"/>
                </a:ext>
              </a:extLst>
            </p:cNvPr>
            <p:cNvSpPr txBox="1"/>
            <p:nvPr/>
          </p:nvSpPr>
          <p:spPr>
            <a:xfrm>
              <a:off x="3502452" y="1839423"/>
              <a:ext cx="1349115" cy="455157"/>
            </a:xfrm>
            <a:prstGeom prst="rect">
              <a:avLst/>
            </a:prstGeom>
            <a:noFill/>
          </p:spPr>
          <p:txBody>
            <a:bodyPr wrap="square" rtlCol="0">
              <a:spAutoFit/>
            </a:bodyPr>
            <a:lstStyle/>
            <a:p>
              <a:pPr algn="ctr"/>
              <a:r>
                <a:rPr lang="en-US" sz="2400" b="1" dirty="0">
                  <a:solidFill>
                    <a:schemeClr val="bg1"/>
                  </a:solidFill>
                </a:rPr>
                <a:t>Gender</a:t>
              </a:r>
            </a:p>
            <a:p>
              <a:pPr algn="ctr"/>
              <a:r>
                <a:rPr lang="en-US" sz="2400" b="1" dirty="0">
                  <a:solidFill>
                    <a:schemeClr val="bg1"/>
                  </a:solidFill>
                </a:rPr>
                <a:t>Affirmation</a:t>
              </a:r>
            </a:p>
          </p:txBody>
        </p:sp>
      </p:grpSp>
      <p:grpSp>
        <p:nvGrpSpPr>
          <p:cNvPr id="21" name="Group 20">
            <a:extLst>
              <a:ext uri="{FF2B5EF4-FFF2-40B4-BE49-F238E27FC236}">
                <a16:creationId xmlns:a16="http://schemas.microsoft.com/office/drawing/2014/main" id="{FBA85B7C-1B19-BF4C-8D81-7E13A799C700}"/>
              </a:ext>
            </a:extLst>
          </p:cNvPr>
          <p:cNvGrpSpPr/>
          <p:nvPr/>
        </p:nvGrpSpPr>
        <p:grpSpPr>
          <a:xfrm>
            <a:off x="2386315" y="1248159"/>
            <a:ext cx="2070085" cy="1371600"/>
            <a:chOff x="3485686" y="1680935"/>
            <a:chExt cx="1354432" cy="888792"/>
          </a:xfrm>
        </p:grpSpPr>
        <p:sp>
          <p:nvSpPr>
            <p:cNvPr id="22" name="Hexagon 21">
              <a:extLst>
                <a:ext uri="{FF2B5EF4-FFF2-40B4-BE49-F238E27FC236}">
                  <a16:creationId xmlns:a16="http://schemas.microsoft.com/office/drawing/2014/main" id="{ECA9531C-64C9-9B44-9F1A-AF8C54A0EC7F}"/>
                </a:ext>
              </a:extLst>
            </p:cNvPr>
            <p:cNvSpPr/>
            <p:nvPr/>
          </p:nvSpPr>
          <p:spPr>
            <a:xfrm>
              <a:off x="3485686" y="1680935"/>
              <a:ext cx="1349115" cy="888792"/>
            </a:xfrm>
            <a:prstGeom prst="hexagon">
              <a:avLst/>
            </a:prstGeom>
            <a:solidFill>
              <a:srgbClr val="0D6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C78CA1F-C7C6-EF49-8220-9450A0497083}"/>
                </a:ext>
              </a:extLst>
            </p:cNvPr>
            <p:cNvSpPr txBox="1"/>
            <p:nvPr/>
          </p:nvSpPr>
          <p:spPr>
            <a:xfrm>
              <a:off x="3491003" y="1986949"/>
              <a:ext cx="1349115" cy="299157"/>
            </a:xfrm>
            <a:prstGeom prst="rect">
              <a:avLst/>
            </a:prstGeom>
            <a:noFill/>
          </p:spPr>
          <p:txBody>
            <a:bodyPr wrap="square" rtlCol="0">
              <a:spAutoFit/>
            </a:bodyPr>
            <a:lstStyle/>
            <a:p>
              <a:pPr algn="ctr"/>
              <a:r>
                <a:rPr lang="en-US" sz="2400" b="1" dirty="0">
                  <a:solidFill>
                    <a:schemeClr val="bg1"/>
                  </a:solidFill>
                </a:rPr>
                <a:t>Asexual</a:t>
              </a:r>
            </a:p>
          </p:txBody>
        </p:sp>
      </p:grpSp>
      <p:grpSp>
        <p:nvGrpSpPr>
          <p:cNvPr id="24" name="Group 23">
            <a:extLst>
              <a:ext uri="{FF2B5EF4-FFF2-40B4-BE49-F238E27FC236}">
                <a16:creationId xmlns:a16="http://schemas.microsoft.com/office/drawing/2014/main" id="{345E4F12-7EEB-4345-8897-D7B95DE28FB0}"/>
              </a:ext>
            </a:extLst>
          </p:cNvPr>
          <p:cNvGrpSpPr/>
          <p:nvPr/>
        </p:nvGrpSpPr>
        <p:grpSpPr>
          <a:xfrm>
            <a:off x="2394439" y="3143212"/>
            <a:ext cx="2061958" cy="1371600"/>
            <a:chOff x="3485686" y="1680935"/>
            <a:chExt cx="1349115" cy="888792"/>
          </a:xfrm>
        </p:grpSpPr>
        <p:sp>
          <p:nvSpPr>
            <p:cNvPr id="25" name="Hexagon 24">
              <a:extLst>
                <a:ext uri="{FF2B5EF4-FFF2-40B4-BE49-F238E27FC236}">
                  <a16:creationId xmlns:a16="http://schemas.microsoft.com/office/drawing/2014/main" id="{72E2B6BF-FAF0-FD4F-B6AC-2245004533E2}"/>
                </a:ext>
              </a:extLst>
            </p:cNvPr>
            <p:cNvSpPr/>
            <p:nvPr/>
          </p:nvSpPr>
          <p:spPr>
            <a:xfrm>
              <a:off x="3485686" y="1680935"/>
              <a:ext cx="1349115" cy="888792"/>
            </a:xfrm>
            <a:prstGeom prst="hexagon">
              <a:avLst/>
            </a:prstGeom>
            <a:solidFill>
              <a:srgbClr val="FCF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7A1DC4D-751F-A146-B42C-49E48A64B692}"/>
                </a:ext>
              </a:extLst>
            </p:cNvPr>
            <p:cNvSpPr txBox="1"/>
            <p:nvPr/>
          </p:nvSpPr>
          <p:spPr>
            <a:xfrm>
              <a:off x="3525538" y="1949119"/>
              <a:ext cx="1267416" cy="299157"/>
            </a:xfrm>
            <a:prstGeom prst="rect">
              <a:avLst/>
            </a:prstGeom>
            <a:noFill/>
          </p:spPr>
          <p:txBody>
            <a:bodyPr wrap="square" rtlCol="0">
              <a:spAutoFit/>
            </a:bodyPr>
            <a:lstStyle/>
            <a:p>
              <a:pPr algn="ctr"/>
              <a:r>
                <a:rPr lang="en-US" sz="2400" b="1" dirty="0"/>
                <a:t>Cisgender</a:t>
              </a:r>
            </a:p>
          </p:txBody>
        </p:sp>
      </p:grpSp>
      <p:grpSp>
        <p:nvGrpSpPr>
          <p:cNvPr id="27" name="Group 26">
            <a:extLst>
              <a:ext uri="{FF2B5EF4-FFF2-40B4-BE49-F238E27FC236}">
                <a16:creationId xmlns:a16="http://schemas.microsoft.com/office/drawing/2014/main" id="{F6E95AAC-294D-AD42-98D0-92F2BD6B2847}"/>
              </a:ext>
            </a:extLst>
          </p:cNvPr>
          <p:cNvGrpSpPr/>
          <p:nvPr/>
        </p:nvGrpSpPr>
        <p:grpSpPr>
          <a:xfrm>
            <a:off x="2378231" y="4936967"/>
            <a:ext cx="2094420" cy="1371601"/>
            <a:chOff x="3464447" y="1680935"/>
            <a:chExt cx="1370354" cy="888792"/>
          </a:xfrm>
        </p:grpSpPr>
        <p:sp>
          <p:nvSpPr>
            <p:cNvPr id="28" name="Hexagon 27">
              <a:extLst>
                <a:ext uri="{FF2B5EF4-FFF2-40B4-BE49-F238E27FC236}">
                  <a16:creationId xmlns:a16="http://schemas.microsoft.com/office/drawing/2014/main" id="{06F80035-E17C-A94C-A24E-4EC34AC523A8}"/>
                </a:ext>
              </a:extLst>
            </p:cNvPr>
            <p:cNvSpPr/>
            <p:nvPr/>
          </p:nvSpPr>
          <p:spPr>
            <a:xfrm>
              <a:off x="3485686" y="1680935"/>
              <a:ext cx="1349115" cy="888792"/>
            </a:xfrm>
            <a:prstGeom prst="hexagon">
              <a:avLst/>
            </a:prstGeom>
            <a:solidFill>
              <a:srgbClr val="6D3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064D382-38E0-0C41-91FB-6E4B7AFAB37E}"/>
                </a:ext>
              </a:extLst>
            </p:cNvPr>
            <p:cNvSpPr txBox="1"/>
            <p:nvPr/>
          </p:nvSpPr>
          <p:spPr>
            <a:xfrm>
              <a:off x="3464447" y="1825857"/>
              <a:ext cx="1349115" cy="538483"/>
            </a:xfrm>
            <a:prstGeom prst="rect">
              <a:avLst/>
            </a:prstGeom>
            <a:noFill/>
          </p:spPr>
          <p:txBody>
            <a:bodyPr wrap="square" rtlCol="0">
              <a:spAutoFit/>
            </a:bodyPr>
            <a:lstStyle/>
            <a:p>
              <a:pPr algn="ctr"/>
              <a:r>
                <a:rPr lang="en-US" sz="2400" b="1" dirty="0">
                  <a:solidFill>
                    <a:schemeClr val="bg1"/>
                  </a:solidFill>
                </a:rPr>
                <a:t>Gender</a:t>
              </a:r>
            </a:p>
            <a:p>
              <a:pPr algn="ctr"/>
              <a:r>
                <a:rPr lang="en-US" sz="2400" b="1" dirty="0">
                  <a:solidFill>
                    <a:schemeClr val="bg1"/>
                  </a:solidFill>
                </a:rPr>
                <a:t>Identity</a:t>
              </a:r>
            </a:p>
          </p:txBody>
        </p:sp>
      </p:grpSp>
      <p:grpSp>
        <p:nvGrpSpPr>
          <p:cNvPr id="30" name="Group 29">
            <a:extLst>
              <a:ext uri="{FF2B5EF4-FFF2-40B4-BE49-F238E27FC236}">
                <a16:creationId xmlns:a16="http://schemas.microsoft.com/office/drawing/2014/main" id="{1DEC037A-F33D-3644-9F54-760400E305E5}"/>
              </a:ext>
            </a:extLst>
          </p:cNvPr>
          <p:cNvGrpSpPr/>
          <p:nvPr/>
        </p:nvGrpSpPr>
        <p:grpSpPr>
          <a:xfrm>
            <a:off x="351512" y="2224987"/>
            <a:ext cx="2061958" cy="1371601"/>
            <a:chOff x="3485686" y="1680935"/>
            <a:chExt cx="1349115" cy="888792"/>
          </a:xfrm>
        </p:grpSpPr>
        <p:sp>
          <p:nvSpPr>
            <p:cNvPr id="31" name="Hexagon 30">
              <a:extLst>
                <a:ext uri="{FF2B5EF4-FFF2-40B4-BE49-F238E27FC236}">
                  <a16:creationId xmlns:a16="http://schemas.microsoft.com/office/drawing/2014/main" id="{12647350-742A-F248-9EB6-15C957847784}"/>
                </a:ext>
              </a:extLst>
            </p:cNvPr>
            <p:cNvSpPr/>
            <p:nvPr/>
          </p:nvSpPr>
          <p:spPr>
            <a:xfrm>
              <a:off x="3485686" y="1680935"/>
              <a:ext cx="1349115" cy="888792"/>
            </a:xfrm>
            <a:prstGeom prst="hexagon">
              <a:avLst/>
            </a:prstGeom>
            <a:solidFill>
              <a:srgbClr val="F1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11528A7-8069-504D-9A38-CDC52395AF13}"/>
                </a:ext>
              </a:extLst>
            </p:cNvPr>
            <p:cNvSpPr txBox="1"/>
            <p:nvPr/>
          </p:nvSpPr>
          <p:spPr>
            <a:xfrm>
              <a:off x="3485686" y="1865523"/>
              <a:ext cx="1349115" cy="538483"/>
            </a:xfrm>
            <a:prstGeom prst="rect">
              <a:avLst/>
            </a:prstGeom>
            <a:noFill/>
          </p:spPr>
          <p:txBody>
            <a:bodyPr wrap="square" rtlCol="0">
              <a:spAutoFit/>
            </a:bodyPr>
            <a:lstStyle/>
            <a:p>
              <a:pPr algn="ctr"/>
              <a:r>
                <a:rPr lang="en-US" sz="2400" b="1" dirty="0"/>
                <a:t>Non-</a:t>
              </a:r>
            </a:p>
            <a:p>
              <a:pPr algn="ctr"/>
              <a:r>
                <a:rPr lang="en-US" sz="2400" b="1" dirty="0"/>
                <a:t>binary</a:t>
              </a:r>
            </a:p>
          </p:txBody>
        </p:sp>
      </p:grpSp>
      <p:grpSp>
        <p:nvGrpSpPr>
          <p:cNvPr id="33" name="Group 32">
            <a:extLst>
              <a:ext uri="{FF2B5EF4-FFF2-40B4-BE49-F238E27FC236}">
                <a16:creationId xmlns:a16="http://schemas.microsoft.com/office/drawing/2014/main" id="{6BFCAAF5-4408-CD41-A53D-F9DBA5221EED}"/>
              </a:ext>
            </a:extLst>
          </p:cNvPr>
          <p:cNvGrpSpPr/>
          <p:nvPr/>
        </p:nvGrpSpPr>
        <p:grpSpPr>
          <a:xfrm>
            <a:off x="339645" y="440027"/>
            <a:ext cx="2085695" cy="1371600"/>
            <a:chOff x="3484916" y="1846904"/>
            <a:chExt cx="1364645" cy="888792"/>
          </a:xfrm>
        </p:grpSpPr>
        <p:sp>
          <p:nvSpPr>
            <p:cNvPr id="34" name="Hexagon 33">
              <a:extLst>
                <a:ext uri="{FF2B5EF4-FFF2-40B4-BE49-F238E27FC236}">
                  <a16:creationId xmlns:a16="http://schemas.microsoft.com/office/drawing/2014/main" id="{9C7C3F02-FE91-7340-8566-85D536DACB04}"/>
                </a:ext>
              </a:extLst>
            </p:cNvPr>
            <p:cNvSpPr/>
            <p:nvPr/>
          </p:nvSpPr>
          <p:spPr>
            <a:xfrm>
              <a:off x="3500446" y="1846904"/>
              <a:ext cx="1349115" cy="888792"/>
            </a:xfrm>
            <a:prstGeom prst="hexagon">
              <a:avLst/>
            </a:prstGeom>
            <a:solidFill>
              <a:srgbClr val="50B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49606284-F616-9E47-A1DC-8CD787BF27D0}"/>
                </a:ext>
              </a:extLst>
            </p:cNvPr>
            <p:cNvSpPr txBox="1"/>
            <p:nvPr/>
          </p:nvSpPr>
          <p:spPr>
            <a:xfrm>
              <a:off x="3484916" y="2153448"/>
              <a:ext cx="1349115" cy="299157"/>
            </a:xfrm>
            <a:prstGeom prst="rect">
              <a:avLst/>
            </a:prstGeom>
            <a:noFill/>
          </p:spPr>
          <p:txBody>
            <a:bodyPr wrap="square" rtlCol="0">
              <a:spAutoFit/>
            </a:bodyPr>
            <a:lstStyle/>
            <a:p>
              <a:pPr algn="ctr"/>
              <a:r>
                <a:rPr lang="en-US" sz="2400" b="1" dirty="0"/>
                <a:t>Questioning</a:t>
              </a:r>
            </a:p>
          </p:txBody>
        </p:sp>
      </p:grpSp>
      <p:sp>
        <p:nvSpPr>
          <p:cNvPr id="38" name="Round Diagonal Corner Rectangle 37">
            <a:extLst>
              <a:ext uri="{FF2B5EF4-FFF2-40B4-BE49-F238E27FC236}">
                <a16:creationId xmlns:a16="http://schemas.microsoft.com/office/drawing/2014/main" id="{BEFCBD48-6017-B844-A8FA-CC83857CFD8D}"/>
              </a:ext>
            </a:extLst>
          </p:cNvPr>
          <p:cNvSpPr/>
          <p:nvPr/>
        </p:nvSpPr>
        <p:spPr>
          <a:xfrm>
            <a:off x="5236005" y="238211"/>
            <a:ext cx="6490741" cy="788872"/>
          </a:xfrm>
          <a:prstGeom prst="round2DiagRect">
            <a:avLst/>
          </a:prstGeom>
          <a:solidFill>
            <a:srgbClr val="EF33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5C8E697-62A7-1541-AEDD-FABEDA1E494F}"/>
              </a:ext>
            </a:extLst>
          </p:cNvPr>
          <p:cNvSpPr txBox="1"/>
          <p:nvPr/>
        </p:nvSpPr>
        <p:spPr>
          <a:xfrm>
            <a:off x="5340938" y="342652"/>
            <a:ext cx="6046164" cy="646331"/>
          </a:xfrm>
          <a:prstGeom prst="rect">
            <a:avLst/>
          </a:prstGeom>
          <a:noFill/>
        </p:spPr>
        <p:txBody>
          <a:bodyPr wrap="square" rtlCol="0">
            <a:spAutoFit/>
          </a:bodyPr>
          <a:lstStyle/>
          <a:p>
            <a:r>
              <a:rPr lang="en-US" dirty="0">
                <a:solidFill>
                  <a:schemeClr val="bg1"/>
                </a:solidFill>
              </a:rPr>
              <a:t>The process of making social, legal, and/or medical changes to recognize, accept, and express one’s gender identity</a:t>
            </a:r>
          </a:p>
        </p:txBody>
      </p:sp>
      <p:sp>
        <p:nvSpPr>
          <p:cNvPr id="41" name="Round Diagonal Corner Rectangle 40">
            <a:extLst>
              <a:ext uri="{FF2B5EF4-FFF2-40B4-BE49-F238E27FC236}">
                <a16:creationId xmlns:a16="http://schemas.microsoft.com/office/drawing/2014/main" id="{A2C6B310-9D3C-D24D-896A-1431E70C7568}"/>
              </a:ext>
            </a:extLst>
          </p:cNvPr>
          <p:cNvSpPr/>
          <p:nvPr/>
        </p:nvSpPr>
        <p:spPr>
          <a:xfrm>
            <a:off x="5236005" y="1418824"/>
            <a:ext cx="6490741" cy="788872"/>
          </a:xfrm>
          <a:prstGeom prst="round2DiagRect">
            <a:avLst/>
          </a:prstGeom>
          <a:solidFill>
            <a:srgbClr val="F171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15B35768-90FA-8449-A04B-9990E415188F}"/>
              </a:ext>
            </a:extLst>
          </p:cNvPr>
          <p:cNvSpPr txBox="1"/>
          <p:nvPr/>
        </p:nvSpPr>
        <p:spPr>
          <a:xfrm>
            <a:off x="5288470" y="1494844"/>
            <a:ext cx="6205030" cy="646331"/>
          </a:xfrm>
          <a:prstGeom prst="rect">
            <a:avLst/>
          </a:prstGeom>
          <a:noFill/>
        </p:spPr>
        <p:txBody>
          <a:bodyPr wrap="square" rtlCol="0">
            <a:spAutoFit/>
          </a:bodyPr>
          <a:lstStyle/>
          <a:p>
            <a:r>
              <a:rPr lang="en-US" dirty="0"/>
              <a:t>Describes a person whose gender identity falls outside of the traditional gender binary structure of girl/woman and boy/man</a:t>
            </a:r>
          </a:p>
        </p:txBody>
      </p:sp>
      <p:sp>
        <p:nvSpPr>
          <p:cNvPr id="43" name="Round Diagonal Corner Rectangle 42">
            <a:extLst>
              <a:ext uri="{FF2B5EF4-FFF2-40B4-BE49-F238E27FC236}">
                <a16:creationId xmlns:a16="http://schemas.microsoft.com/office/drawing/2014/main" id="{B8CC63FE-67E0-994D-A940-A66679878DEB}"/>
              </a:ext>
            </a:extLst>
          </p:cNvPr>
          <p:cNvSpPr/>
          <p:nvPr/>
        </p:nvSpPr>
        <p:spPr>
          <a:xfrm>
            <a:off x="5236005" y="2461736"/>
            <a:ext cx="6490741" cy="788872"/>
          </a:xfrm>
          <a:prstGeom prst="round2DiagRect">
            <a:avLst/>
          </a:prstGeom>
          <a:solidFill>
            <a:srgbClr val="FCF3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FD9388F-E902-3643-A3B4-6C648481921A}"/>
              </a:ext>
            </a:extLst>
          </p:cNvPr>
          <p:cNvSpPr txBox="1"/>
          <p:nvPr/>
        </p:nvSpPr>
        <p:spPr>
          <a:xfrm>
            <a:off x="5288470" y="2537756"/>
            <a:ext cx="6098631" cy="646331"/>
          </a:xfrm>
          <a:prstGeom prst="rect">
            <a:avLst/>
          </a:prstGeom>
          <a:noFill/>
        </p:spPr>
        <p:txBody>
          <a:bodyPr wrap="square" rtlCol="0">
            <a:spAutoFit/>
          </a:bodyPr>
          <a:lstStyle/>
          <a:p>
            <a:r>
              <a:rPr lang="en-US" dirty="0"/>
              <a:t>A person whose gender identity is consistent in a traditional sense with their sex assigned at birth</a:t>
            </a:r>
          </a:p>
        </p:txBody>
      </p:sp>
      <p:sp>
        <p:nvSpPr>
          <p:cNvPr id="45" name="Round Diagonal Corner Rectangle 44">
            <a:extLst>
              <a:ext uri="{FF2B5EF4-FFF2-40B4-BE49-F238E27FC236}">
                <a16:creationId xmlns:a16="http://schemas.microsoft.com/office/drawing/2014/main" id="{7873A20B-D0D7-9142-B0E6-3A399A027005}"/>
              </a:ext>
            </a:extLst>
          </p:cNvPr>
          <p:cNvSpPr/>
          <p:nvPr/>
        </p:nvSpPr>
        <p:spPr>
          <a:xfrm>
            <a:off x="5242260" y="3589566"/>
            <a:ext cx="6490741" cy="788872"/>
          </a:xfrm>
          <a:prstGeom prst="round2DiagRect">
            <a:avLst/>
          </a:prstGeom>
          <a:solidFill>
            <a:srgbClr val="50B3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4C72E52-1287-7042-BD3E-39B35A7F343C}"/>
              </a:ext>
            </a:extLst>
          </p:cNvPr>
          <p:cNvSpPr txBox="1"/>
          <p:nvPr/>
        </p:nvSpPr>
        <p:spPr>
          <a:xfrm>
            <a:off x="5294725" y="3665586"/>
            <a:ext cx="6098631" cy="646331"/>
          </a:xfrm>
          <a:prstGeom prst="rect">
            <a:avLst/>
          </a:prstGeom>
          <a:noFill/>
        </p:spPr>
        <p:txBody>
          <a:bodyPr wrap="square" rtlCol="0">
            <a:spAutoFit/>
          </a:bodyPr>
          <a:lstStyle/>
          <a:p>
            <a:r>
              <a:rPr lang="en-US" dirty="0"/>
              <a:t>Describes a person who is unsure about or exploring their sexual orientation and/or gender identity </a:t>
            </a:r>
          </a:p>
        </p:txBody>
      </p:sp>
      <p:sp>
        <p:nvSpPr>
          <p:cNvPr id="47" name="Round Diagonal Corner Rectangle 46">
            <a:extLst>
              <a:ext uri="{FF2B5EF4-FFF2-40B4-BE49-F238E27FC236}">
                <a16:creationId xmlns:a16="http://schemas.microsoft.com/office/drawing/2014/main" id="{C8834BF7-5D90-6B44-88EF-9E7FAD335E18}"/>
              </a:ext>
            </a:extLst>
          </p:cNvPr>
          <p:cNvSpPr/>
          <p:nvPr/>
        </p:nvSpPr>
        <p:spPr>
          <a:xfrm>
            <a:off x="5236005" y="4641376"/>
            <a:ext cx="6490741" cy="788872"/>
          </a:xfrm>
          <a:prstGeom prst="round2DiagRect">
            <a:avLst/>
          </a:prstGeom>
          <a:solidFill>
            <a:srgbClr val="0D6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4C32295-7AF4-C346-BFED-E37B1798F748}"/>
              </a:ext>
            </a:extLst>
          </p:cNvPr>
          <p:cNvSpPr txBox="1"/>
          <p:nvPr/>
        </p:nvSpPr>
        <p:spPr>
          <a:xfrm>
            <a:off x="5288470" y="4717396"/>
            <a:ext cx="6098631" cy="646331"/>
          </a:xfrm>
          <a:prstGeom prst="rect">
            <a:avLst/>
          </a:prstGeom>
          <a:noFill/>
        </p:spPr>
        <p:txBody>
          <a:bodyPr wrap="square" lIns="91440" tIns="45720" rIns="91440" bIns="45720" rtlCol="0" anchor="t">
            <a:spAutoFit/>
          </a:bodyPr>
          <a:lstStyle/>
          <a:p>
            <a:r>
              <a:rPr lang="en-US" dirty="0">
                <a:solidFill>
                  <a:schemeClr val="bg1"/>
                </a:solidFill>
              </a:rPr>
              <a:t>Describes a person who experiences little or no sexual attraction to others</a:t>
            </a:r>
          </a:p>
        </p:txBody>
      </p:sp>
      <p:sp>
        <p:nvSpPr>
          <p:cNvPr id="49" name="Round Diagonal Corner Rectangle 48">
            <a:extLst>
              <a:ext uri="{FF2B5EF4-FFF2-40B4-BE49-F238E27FC236}">
                <a16:creationId xmlns:a16="http://schemas.microsoft.com/office/drawing/2014/main" id="{AABC6604-9E90-3945-A2C6-DABAC28AFD40}"/>
              </a:ext>
            </a:extLst>
          </p:cNvPr>
          <p:cNvSpPr/>
          <p:nvPr/>
        </p:nvSpPr>
        <p:spPr>
          <a:xfrm>
            <a:off x="5242260" y="5821490"/>
            <a:ext cx="6490741" cy="788872"/>
          </a:xfrm>
          <a:prstGeom prst="round2DiagRect">
            <a:avLst/>
          </a:prstGeom>
          <a:solidFill>
            <a:srgbClr val="6D3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BA39F010-3327-0A46-8DDB-B0CC921EC9AB}"/>
              </a:ext>
            </a:extLst>
          </p:cNvPr>
          <p:cNvSpPr txBox="1"/>
          <p:nvPr/>
        </p:nvSpPr>
        <p:spPr>
          <a:xfrm>
            <a:off x="5294725" y="5897510"/>
            <a:ext cx="6098631" cy="646331"/>
          </a:xfrm>
          <a:prstGeom prst="rect">
            <a:avLst/>
          </a:prstGeom>
          <a:noFill/>
        </p:spPr>
        <p:txBody>
          <a:bodyPr wrap="square" rtlCol="0">
            <a:spAutoFit/>
          </a:bodyPr>
          <a:lstStyle/>
          <a:p>
            <a:r>
              <a:rPr lang="en-US" dirty="0">
                <a:solidFill>
                  <a:schemeClr val="bg1"/>
                </a:solidFill>
              </a:rPr>
              <a:t>A person’s inner sense of being a girl/woman/female, boy/man/male, something else, or having no gender</a:t>
            </a:r>
          </a:p>
        </p:txBody>
      </p:sp>
    </p:spTree>
    <p:extLst>
      <p:ext uri="{BB962C8B-B14F-4D97-AF65-F5344CB8AC3E}">
        <p14:creationId xmlns:p14="http://schemas.microsoft.com/office/powerpoint/2010/main" val="220722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FA2E-FD01-4962-8621-DF7EF96AA265}"/>
              </a:ext>
            </a:extLst>
          </p:cNvPr>
          <p:cNvSpPr>
            <a:spLocks noGrp="1"/>
          </p:cNvSpPr>
          <p:nvPr>
            <p:ph type="title"/>
          </p:nvPr>
        </p:nvSpPr>
        <p:spPr>
          <a:xfrm>
            <a:off x="528406" y="571500"/>
            <a:ext cx="10515600" cy="911851"/>
          </a:xfrm>
        </p:spPr>
        <p:txBody>
          <a:bodyPr/>
          <a:lstStyle/>
          <a:p>
            <a:r>
              <a:rPr lang="en-US" sz="3600" dirty="0"/>
              <a:t>Communication and Updated Terminology </a:t>
            </a:r>
          </a:p>
        </p:txBody>
      </p:sp>
      <p:graphicFrame>
        <p:nvGraphicFramePr>
          <p:cNvPr id="3" name="Diagram 2">
            <a:extLst>
              <a:ext uri="{FF2B5EF4-FFF2-40B4-BE49-F238E27FC236}">
                <a16:creationId xmlns:a16="http://schemas.microsoft.com/office/drawing/2014/main" id="{71061A18-442C-1B4D-8BAB-57C1D053AD85}"/>
              </a:ext>
            </a:extLst>
          </p:cNvPr>
          <p:cNvGraphicFramePr/>
          <p:nvPr>
            <p:extLst>
              <p:ext uri="{D42A27DB-BD31-4B8C-83A1-F6EECF244321}">
                <p14:modId xmlns:p14="http://schemas.microsoft.com/office/powerpoint/2010/main" val="1174769296"/>
              </p:ext>
            </p:extLst>
          </p:nvPr>
        </p:nvGraphicFramePr>
        <p:xfrm>
          <a:off x="528406" y="1968500"/>
          <a:ext cx="10977794" cy="4118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C984C04-E919-C342-B42C-314427735914}"/>
              </a:ext>
            </a:extLst>
          </p:cNvPr>
          <p:cNvSpPr txBox="1"/>
          <p:nvPr/>
        </p:nvSpPr>
        <p:spPr>
          <a:xfrm>
            <a:off x="528404" y="1447136"/>
            <a:ext cx="3903895" cy="523220"/>
          </a:xfrm>
          <a:prstGeom prst="rect">
            <a:avLst/>
          </a:prstGeom>
          <a:noFill/>
        </p:spPr>
        <p:txBody>
          <a:bodyPr wrap="square" rtlCol="0">
            <a:spAutoFit/>
          </a:bodyPr>
          <a:lstStyle/>
          <a:p>
            <a:pPr algn="ctr"/>
            <a:r>
              <a:rPr lang="en-US" sz="2800" b="1" dirty="0">
                <a:solidFill>
                  <a:srgbClr val="A3238A"/>
                </a:solidFill>
              </a:rPr>
              <a:t>Outdated and Insensitive</a:t>
            </a:r>
          </a:p>
        </p:txBody>
      </p:sp>
      <p:sp>
        <p:nvSpPr>
          <p:cNvPr id="9" name="TextBox 8">
            <a:extLst>
              <a:ext uri="{FF2B5EF4-FFF2-40B4-BE49-F238E27FC236}">
                <a16:creationId xmlns:a16="http://schemas.microsoft.com/office/drawing/2014/main" id="{2F1831C4-2634-3548-BF24-C4E2962B4E48}"/>
              </a:ext>
            </a:extLst>
          </p:cNvPr>
          <p:cNvSpPr txBox="1"/>
          <p:nvPr/>
        </p:nvSpPr>
        <p:spPr>
          <a:xfrm>
            <a:off x="4525052" y="1476985"/>
            <a:ext cx="6981147" cy="523220"/>
          </a:xfrm>
          <a:prstGeom prst="rect">
            <a:avLst/>
          </a:prstGeom>
          <a:noFill/>
        </p:spPr>
        <p:txBody>
          <a:bodyPr wrap="square" rtlCol="0">
            <a:spAutoFit/>
          </a:bodyPr>
          <a:lstStyle/>
          <a:p>
            <a:pPr algn="ctr"/>
            <a:r>
              <a:rPr lang="en-US" sz="2800" b="1" dirty="0">
                <a:solidFill>
                  <a:srgbClr val="A3238A"/>
                </a:solidFill>
              </a:rPr>
              <a:t>Updated, Respectful Terms</a:t>
            </a:r>
          </a:p>
        </p:txBody>
      </p:sp>
    </p:spTree>
    <p:extLst>
      <p:ext uri="{BB962C8B-B14F-4D97-AF65-F5344CB8AC3E}">
        <p14:creationId xmlns:p14="http://schemas.microsoft.com/office/powerpoint/2010/main" val="705706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F982-C931-0A41-8DF3-25506A8108A8}"/>
              </a:ext>
            </a:extLst>
          </p:cNvPr>
          <p:cNvSpPr>
            <a:spLocks noGrp="1"/>
          </p:cNvSpPr>
          <p:nvPr>
            <p:ph type="title"/>
          </p:nvPr>
        </p:nvSpPr>
        <p:spPr>
          <a:xfrm>
            <a:off x="838200" y="500063"/>
            <a:ext cx="10515600" cy="668338"/>
          </a:xfrm>
        </p:spPr>
        <p:txBody>
          <a:bodyPr/>
          <a:lstStyle/>
          <a:p>
            <a:r>
              <a:rPr lang="en-US" dirty="0"/>
              <a:t>LGBTQ+ Demographics</a:t>
            </a:r>
          </a:p>
        </p:txBody>
      </p:sp>
      <p:sp>
        <p:nvSpPr>
          <p:cNvPr id="3" name="Content Placeholder 2">
            <a:extLst>
              <a:ext uri="{FF2B5EF4-FFF2-40B4-BE49-F238E27FC236}">
                <a16:creationId xmlns:a16="http://schemas.microsoft.com/office/drawing/2014/main" id="{3306F5E0-AA43-6644-8350-71FEEAFA83A9}"/>
              </a:ext>
            </a:extLst>
          </p:cNvPr>
          <p:cNvSpPr>
            <a:spLocks noGrp="1"/>
          </p:cNvSpPr>
          <p:nvPr>
            <p:ph idx="1"/>
          </p:nvPr>
        </p:nvSpPr>
        <p:spPr>
          <a:xfrm>
            <a:off x="838200" y="1691806"/>
            <a:ext cx="10515600" cy="4351338"/>
          </a:xfrm>
        </p:spPr>
        <p:txBody>
          <a:bodyPr/>
          <a:lstStyle/>
          <a:p>
            <a:pPr marL="342900" indent="-342900">
              <a:buFont typeface="Arial" panose="020B0604020202020204" pitchFamily="34" charset="0"/>
              <a:buChar char="•"/>
            </a:pPr>
            <a:r>
              <a:rPr lang="en-US" sz="2000" dirty="0">
                <a:latin typeface="Montserrat" panose="00000500000000000000" pitchFamily="2" charset="0"/>
              </a:rPr>
              <a:t>In 2019, 11 million identify as lesbian, bisexual, gay or transgender (National Academy of Sciences, Engineering and Medicine, 2021). </a:t>
            </a:r>
          </a:p>
          <a:p>
            <a:pPr marL="342900" indent="-342900">
              <a:buFont typeface="Arial" panose="020B0604020202020204" pitchFamily="34" charset="0"/>
              <a:buChar char="•"/>
            </a:pPr>
            <a:r>
              <a:rPr lang="en-US" sz="2000" dirty="0">
                <a:latin typeface="Montserrat" panose="00000500000000000000" pitchFamily="2" charset="0"/>
              </a:rPr>
              <a:t>The Human Rights Campaign (2021) estimates 20 million and more.</a:t>
            </a:r>
          </a:p>
          <a:p>
            <a:pPr marL="342900" indent="-342900">
              <a:buFont typeface="Arial" panose="020B0604020202020204" pitchFamily="34" charset="0"/>
              <a:buChar char="•"/>
            </a:pPr>
            <a:r>
              <a:rPr lang="en-US" sz="2000" dirty="0">
                <a:latin typeface="Montserrat" panose="00000500000000000000" pitchFamily="2" charset="0"/>
              </a:rPr>
              <a:t>Gallup 2020: Percent who identify as LGBT (Jones, 2021)</a:t>
            </a:r>
          </a:p>
          <a:p>
            <a:pPr lvl="1">
              <a:buFont typeface="Courier New" panose="02070309020205020404" pitchFamily="49" charset="0"/>
              <a:buChar char="o"/>
            </a:pPr>
            <a:r>
              <a:rPr lang="en-US" sz="2000" dirty="0">
                <a:latin typeface="Montserrat" panose="00000500000000000000" pitchFamily="2" charset="0"/>
              </a:rPr>
              <a:t>Bisexual 54.6%</a:t>
            </a:r>
          </a:p>
          <a:p>
            <a:pPr lvl="1">
              <a:buFont typeface="Courier New" panose="02070309020205020404" pitchFamily="49" charset="0"/>
              <a:buChar char="o"/>
            </a:pPr>
            <a:r>
              <a:rPr lang="en-US" sz="2000" dirty="0">
                <a:latin typeface="Montserrat" panose="00000500000000000000" pitchFamily="2" charset="0"/>
              </a:rPr>
              <a:t>Gay 24.5%</a:t>
            </a:r>
          </a:p>
          <a:p>
            <a:pPr lvl="1">
              <a:buFont typeface="Courier New" panose="02070309020205020404" pitchFamily="49" charset="0"/>
              <a:buChar char="o"/>
            </a:pPr>
            <a:r>
              <a:rPr lang="en-US" sz="2000" dirty="0">
                <a:latin typeface="Montserrat" panose="00000500000000000000" pitchFamily="2" charset="0"/>
              </a:rPr>
              <a:t>Lesbian 11.7%</a:t>
            </a:r>
          </a:p>
          <a:p>
            <a:pPr lvl="1">
              <a:buFont typeface="Courier New" panose="02070309020205020404" pitchFamily="49" charset="0"/>
              <a:buChar char="o"/>
            </a:pPr>
            <a:r>
              <a:rPr lang="en-US" sz="2000" dirty="0">
                <a:latin typeface="Montserrat" panose="00000500000000000000" pitchFamily="2" charset="0"/>
              </a:rPr>
              <a:t>Transgender 11.3%</a:t>
            </a:r>
          </a:p>
          <a:p>
            <a:pPr marL="342900" indent="-342900">
              <a:buFont typeface="Arial" panose="020B0604020202020204" pitchFamily="34" charset="0"/>
              <a:buChar char="•"/>
            </a:pPr>
            <a:r>
              <a:rPr lang="en-US" sz="2000" dirty="0">
                <a:latin typeface="Montserrat" panose="00000500000000000000" pitchFamily="2" charset="0"/>
              </a:rPr>
              <a:t>LGBTQ+ population substantially increased over the past decade. </a:t>
            </a:r>
          </a:p>
          <a:p>
            <a:pPr lvl="1">
              <a:buFont typeface="Courier New" panose="02070309020205020404" pitchFamily="49" charset="0"/>
              <a:buChar char="o"/>
            </a:pPr>
            <a:r>
              <a:rPr lang="en-US" sz="2000" dirty="0">
                <a:latin typeface="Montserrat" panose="00000500000000000000" pitchFamily="2" charset="0"/>
              </a:rPr>
              <a:t>Growth driven by the youngest generations, women, bisexual and racial/ethnic minorities (Jones, 2021).</a:t>
            </a:r>
          </a:p>
          <a:p>
            <a:pPr lvl="1">
              <a:buFont typeface="Courier New" panose="02070309020205020404" pitchFamily="49" charset="0"/>
              <a:buChar char="o"/>
            </a:pPr>
            <a:r>
              <a:rPr lang="en-US" sz="2000" dirty="0">
                <a:latin typeface="Montserrat" panose="00000500000000000000" pitchFamily="2" charset="0"/>
              </a:rPr>
              <a:t>1.7 million youth of high school age identify as LGBTQ+ (ANA Ethics Advisory Board, 2018).</a:t>
            </a:r>
          </a:p>
        </p:txBody>
      </p:sp>
    </p:spTree>
    <p:extLst>
      <p:ext uri="{BB962C8B-B14F-4D97-AF65-F5344CB8AC3E}">
        <p14:creationId xmlns:p14="http://schemas.microsoft.com/office/powerpoint/2010/main" val="3055443724"/>
      </p:ext>
    </p:extLst>
  </p:cSld>
  <p:clrMapOvr>
    <a:masterClrMapping/>
  </p:clrMapOvr>
</p:sld>
</file>

<file path=ppt/theme/theme1.xml><?xml version="1.0" encoding="utf-8"?>
<a:theme xmlns:a="http://schemas.openxmlformats.org/drawingml/2006/main" name="NL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15335aa-b14d-43fc-bc3f-f6c2eb8e2e98">
      <Terms xmlns="http://schemas.microsoft.com/office/infopath/2007/PartnerControls"/>
    </lcf76f155ced4ddcb4097134ff3c332f>
    <TaxCatchAll xmlns="e6718f48-bae5-4a3b-98de-cc0791a0f4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84CCAAB2D8B94C9E80AEE0F968D4E3" ma:contentTypeVersion="16" ma:contentTypeDescription="Create a new document." ma:contentTypeScope="" ma:versionID="d63d8fec38fad7d1a60de83c4ac9f338">
  <xsd:schema xmlns:xsd="http://www.w3.org/2001/XMLSchema" xmlns:xs="http://www.w3.org/2001/XMLSchema" xmlns:p="http://schemas.microsoft.com/office/2006/metadata/properties" xmlns:ns2="115335aa-b14d-43fc-bc3f-f6c2eb8e2e98" xmlns:ns3="e6718f48-bae5-4a3b-98de-cc0791a0f4dd" targetNamespace="http://schemas.microsoft.com/office/2006/metadata/properties" ma:root="true" ma:fieldsID="25a4bd9ba85c517d8a2420a09b45e86f" ns2:_="" ns3:_="">
    <xsd:import namespace="115335aa-b14d-43fc-bc3f-f6c2eb8e2e98"/>
    <xsd:import namespace="e6718f48-bae5-4a3b-98de-cc0791a0f4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335aa-b14d-43fc-bc3f-f6c2eb8e2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7d5b859-ebfe-4755-9808-2198ae9c603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718f48-bae5-4a3b-98de-cc0791a0f4d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682f190-dbc2-421d-b101-020c9c793152}" ma:internalName="TaxCatchAll" ma:showField="CatchAllData" ma:web="e6718f48-bae5-4a3b-98de-cc0791a0f4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376DE8-64D7-4AF2-A625-3DB829DD1339}">
  <ds:schemaRefs>
    <ds:schemaRef ds:uri="http://schemas.microsoft.com/office/infopath/2007/PartnerControls"/>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e6718f48-bae5-4a3b-98de-cc0791a0f4dd"/>
    <ds:schemaRef ds:uri="115335aa-b14d-43fc-bc3f-f6c2eb8e2e98"/>
    <ds:schemaRef ds:uri="http://purl.org/dc/terms/"/>
  </ds:schemaRefs>
</ds:datastoreItem>
</file>

<file path=customXml/itemProps2.xml><?xml version="1.0" encoding="utf-8"?>
<ds:datastoreItem xmlns:ds="http://schemas.openxmlformats.org/officeDocument/2006/customXml" ds:itemID="{6E55B1CF-73A6-4D51-B3DC-E90B31D6F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5335aa-b14d-43fc-bc3f-f6c2eb8e2e98"/>
    <ds:schemaRef ds:uri="e6718f48-bae5-4a3b-98de-cc0791a0f4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61541C-A67F-4989-8171-789553214F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4052</TotalTime>
  <Words>2083</Words>
  <Application>Microsoft Office PowerPoint</Application>
  <PresentationFormat>Widescreen</PresentationFormat>
  <Paragraphs>171</Paragraphs>
  <Slides>19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Courier New</vt:lpstr>
      <vt:lpstr>Montserrat</vt:lpstr>
      <vt:lpstr>Arial</vt:lpstr>
      <vt:lpstr>Calibri</vt:lpstr>
      <vt:lpstr>NLN Theme</vt:lpstr>
      <vt:lpstr>Using Respectful Communication with LGBTQ+ People: Background for Nurse Educators</vt:lpstr>
      <vt:lpstr>Objectives: Background</vt:lpstr>
      <vt:lpstr>LGBTQ+ Definitions (National LGBT Health Education Center, 2020) </vt:lpstr>
      <vt:lpstr>LGBTQ+ Definitions Continued</vt:lpstr>
      <vt:lpstr>Match the Terminology to the Definition</vt:lpstr>
      <vt:lpstr>PowerPoint Presentation</vt:lpstr>
      <vt:lpstr>PowerPoint Presentation</vt:lpstr>
      <vt:lpstr>Communication and Updated Terminology </vt:lpstr>
      <vt:lpstr>LGBTQ+ Demographics</vt:lpstr>
      <vt:lpstr>LGBTQ+ Experience</vt:lpstr>
      <vt:lpstr>LGBTQ+ Experience</vt:lpstr>
      <vt:lpstr>ANA Position Statement: Nursing Advocacy for the LGBTQ+ Populations (2018)</vt:lpstr>
      <vt:lpstr>NLN Vision Series: Achieving Diversity and Meaningful Inclusion in Nursing Education (2016)</vt:lpstr>
      <vt:lpstr>LGBTQ+ Research</vt:lpstr>
      <vt:lpstr>LGBTQ+ Research</vt:lpstr>
      <vt:lpstr>References</vt:lpstr>
      <vt:lpstr>References</vt:lpstr>
      <vt:lpstr>References</vt:lpstr>
      <vt:lpstr>References</vt:lpstr>
    </vt:vector>
  </TitlesOfParts>
  <Company>National League for Nursing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Respectful Communication with LGBTQ+ People</dc:title>
  <dc:creator/>
  <cp:keywords>ACE+</cp:keywords>
  <cp:lastModifiedBy>Andrea L. Browning</cp:lastModifiedBy>
  <cp:revision>163</cp:revision>
  <cp:lastPrinted>2022-02-26T18:36:47Z</cp:lastPrinted>
  <dcterms:created xsi:type="dcterms:W3CDTF">2021-04-19T14:54:54Z</dcterms:created>
  <dcterms:modified xsi:type="dcterms:W3CDTF">2023-07-05T19:29:07Z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0x010100FB84CCAAB2D8B94C9E80AEE0F968D4E3</vt:lpwstr>
  </property>
</Properties>
</file>